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71" r:id="rId5"/>
    <p:sldId id="260" r:id="rId6"/>
    <p:sldId id="259" r:id="rId7"/>
    <p:sldId id="272" r:id="rId8"/>
    <p:sldId id="261" r:id="rId9"/>
    <p:sldId id="262" r:id="rId10"/>
    <p:sldId id="263" r:id="rId11"/>
    <p:sldId id="264" r:id="rId12"/>
    <p:sldId id="273" r:id="rId13"/>
    <p:sldId id="274" r:id="rId14"/>
    <p:sldId id="265" r:id="rId15"/>
    <p:sldId id="266" r:id="rId16"/>
    <p:sldId id="275" r:id="rId17"/>
    <p:sldId id="267" r:id="rId18"/>
    <p:sldId id="268" r:id="rId19"/>
    <p:sldId id="276" r:id="rId20"/>
    <p:sldId id="269"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2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BD298-C85C-496E-B343-CF138C4AC64F}" type="datetimeFigureOut">
              <a:rPr lang="en-US" smtClean="0"/>
              <a:pPr/>
              <a:t>1/24/2017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3EBB24-D6EF-4AD2-89F7-35444EC24747}" type="slidenum">
              <a:rPr lang="en-US" smtClean="0"/>
              <a:pPr/>
              <a:t>‹#›</a:t>
            </a:fld>
            <a:endParaRPr lang="en-US"/>
          </a:p>
        </p:txBody>
      </p:sp>
    </p:spTree>
    <p:extLst>
      <p:ext uri="{BB962C8B-B14F-4D97-AF65-F5344CB8AC3E}">
        <p14:creationId xmlns:p14="http://schemas.microsoft.com/office/powerpoint/2010/main" val="203565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EBB24-D6EF-4AD2-89F7-35444EC24747}" type="slidenum">
              <a:rPr lang="en-US" smtClean="0"/>
              <a:pPr/>
              <a:t>17</a:t>
            </a:fld>
            <a:endParaRPr lang="en-US"/>
          </a:p>
        </p:txBody>
      </p:sp>
    </p:spTree>
    <p:extLst>
      <p:ext uri="{BB962C8B-B14F-4D97-AF65-F5344CB8AC3E}">
        <p14:creationId xmlns:p14="http://schemas.microsoft.com/office/powerpoint/2010/main" val="4023569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C6783-0EFD-40DD-8DA2-A9190EE0429C}"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4291F-0989-4767-91C3-CBFB44C1FB30}" type="slidenum">
              <a:rPr lang="en-US" smtClean="0"/>
              <a:pPr/>
              <a:t>‹#›</a:t>
            </a:fld>
            <a:endParaRPr lang="en-US"/>
          </a:p>
        </p:txBody>
      </p:sp>
    </p:spTree>
    <p:extLst>
      <p:ext uri="{BB962C8B-B14F-4D97-AF65-F5344CB8AC3E}">
        <p14:creationId xmlns:p14="http://schemas.microsoft.com/office/powerpoint/2010/main" val="1340152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C6783-0EFD-40DD-8DA2-A9190EE0429C}"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4291F-0989-4767-91C3-CBFB44C1FB30}" type="slidenum">
              <a:rPr lang="en-US" smtClean="0"/>
              <a:pPr/>
              <a:t>‹#›</a:t>
            </a:fld>
            <a:endParaRPr lang="en-US"/>
          </a:p>
        </p:txBody>
      </p:sp>
    </p:spTree>
    <p:extLst>
      <p:ext uri="{BB962C8B-B14F-4D97-AF65-F5344CB8AC3E}">
        <p14:creationId xmlns:p14="http://schemas.microsoft.com/office/powerpoint/2010/main" val="3494559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C6783-0EFD-40DD-8DA2-A9190EE0429C}"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4291F-0989-4767-91C3-CBFB44C1FB30}" type="slidenum">
              <a:rPr lang="en-US" smtClean="0"/>
              <a:pPr/>
              <a:t>‹#›</a:t>
            </a:fld>
            <a:endParaRPr lang="en-US"/>
          </a:p>
        </p:txBody>
      </p:sp>
    </p:spTree>
    <p:extLst>
      <p:ext uri="{BB962C8B-B14F-4D97-AF65-F5344CB8AC3E}">
        <p14:creationId xmlns:p14="http://schemas.microsoft.com/office/powerpoint/2010/main" val="395456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C6783-0EFD-40DD-8DA2-A9190EE0429C}"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4291F-0989-4767-91C3-CBFB44C1FB30}" type="slidenum">
              <a:rPr lang="en-US" smtClean="0"/>
              <a:pPr/>
              <a:t>‹#›</a:t>
            </a:fld>
            <a:endParaRPr lang="en-US"/>
          </a:p>
        </p:txBody>
      </p:sp>
    </p:spTree>
    <p:extLst>
      <p:ext uri="{BB962C8B-B14F-4D97-AF65-F5344CB8AC3E}">
        <p14:creationId xmlns:p14="http://schemas.microsoft.com/office/powerpoint/2010/main" val="3714773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C6783-0EFD-40DD-8DA2-A9190EE0429C}"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4291F-0989-4767-91C3-CBFB44C1FB30}" type="slidenum">
              <a:rPr lang="en-US" smtClean="0"/>
              <a:pPr/>
              <a:t>‹#›</a:t>
            </a:fld>
            <a:endParaRPr lang="en-US"/>
          </a:p>
        </p:txBody>
      </p:sp>
    </p:spTree>
    <p:extLst>
      <p:ext uri="{BB962C8B-B14F-4D97-AF65-F5344CB8AC3E}">
        <p14:creationId xmlns:p14="http://schemas.microsoft.com/office/powerpoint/2010/main" val="167490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C6783-0EFD-40DD-8DA2-A9190EE0429C}"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B4291F-0989-4767-91C3-CBFB44C1FB30}" type="slidenum">
              <a:rPr lang="en-US" smtClean="0"/>
              <a:pPr/>
              <a:t>‹#›</a:t>
            </a:fld>
            <a:endParaRPr lang="en-US"/>
          </a:p>
        </p:txBody>
      </p:sp>
    </p:spTree>
    <p:extLst>
      <p:ext uri="{BB962C8B-B14F-4D97-AF65-F5344CB8AC3E}">
        <p14:creationId xmlns:p14="http://schemas.microsoft.com/office/powerpoint/2010/main" val="2928801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C6783-0EFD-40DD-8DA2-A9190EE0429C}" type="datetimeFigureOut">
              <a:rPr lang="en-US" smtClean="0"/>
              <a:pPr/>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B4291F-0989-4767-91C3-CBFB44C1FB30}" type="slidenum">
              <a:rPr lang="en-US" smtClean="0"/>
              <a:pPr/>
              <a:t>‹#›</a:t>
            </a:fld>
            <a:endParaRPr lang="en-US"/>
          </a:p>
        </p:txBody>
      </p:sp>
    </p:spTree>
    <p:extLst>
      <p:ext uri="{BB962C8B-B14F-4D97-AF65-F5344CB8AC3E}">
        <p14:creationId xmlns:p14="http://schemas.microsoft.com/office/powerpoint/2010/main" val="3617860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C6783-0EFD-40DD-8DA2-A9190EE0429C}" type="datetimeFigureOut">
              <a:rPr lang="en-US" smtClean="0"/>
              <a:pPr/>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B4291F-0989-4767-91C3-CBFB44C1FB30}" type="slidenum">
              <a:rPr lang="en-US" smtClean="0"/>
              <a:pPr/>
              <a:t>‹#›</a:t>
            </a:fld>
            <a:endParaRPr lang="en-US"/>
          </a:p>
        </p:txBody>
      </p:sp>
    </p:spTree>
    <p:extLst>
      <p:ext uri="{BB962C8B-B14F-4D97-AF65-F5344CB8AC3E}">
        <p14:creationId xmlns:p14="http://schemas.microsoft.com/office/powerpoint/2010/main" val="404630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C6783-0EFD-40DD-8DA2-A9190EE0429C}" type="datetimeFigureOut">
              <a:rPr lang="en-US" smtClean="0"/>
              <a:pPr/>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B4291F-0989-4767-91C3-CBFB44C1FB30}" type="slidenum">
              <a:rPr lang="en-US" smtClean="0"/>
              <a:pPr/>
              <a:t>‹#›</a:t>
            </a:fld>
            <a:endParaRPr lang="en-US"/>
          </a:p>
        </p:txBody>
      </p:sp>
    </p:spTree>
    <p:extLst>
      <p:ext uri="{BB962C8B-B14F-4D97-AF65-F5344CB8AC3E}">
        <p14:creationId xmlns:p14="http://schemas.microsoft.com/office/powerpoint/2010/main" val="127350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C6783-0EFD-40DD-8DA2-A9190EE0429C}"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B4291F-0989-4767-91C3-CBFB44C1FB30}" type="slidenum">
              <a:rPr lang="en-US" smtClean="0"/>
              <a:pPr/>
              <a:t>‹#›</a:t>
            </a:fld>
            <a:endParaRPr lang="en-US"/>
          </a:p>
        </p:txBody>
      </p:sp>
    </p:spTree>
    <p:extLst>
      <p:ext uri="{BB962C8B-B14F-4D97-AF65-F5344CB8AC3E}">
        <p14:creationId xmlns:p14="http://schemas.microsoft.com/office/powerpoint/2010/main" val="734573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C6783-0EFD-40DD-8DA2-A9190EE0429C}"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B4291F-0989-4767-91C3-CBFB44C1FB30}" type="slidenum">
              <a:rPr lang="en-US" smtClean="0"/>
              <a:pPr/>
              <a:t>‹#›</a:t>
            </a:fld>
            <a:endParaRPr lang="en-US"/>
          </a:p>
        </p:txBody>
      </p:sp>
    </p:spTree>
    <p:extLst>
      <p:ext uri="{BB962C8B-B14F-4D97-AF65-F5344CB8AC3E}">
        <p14:creationId xmlns:p14="http://schemas.microsoft.com/office/powerpoint/2010/main" val="297891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C6783-0EFD-40DD-8DA2-A9190EE0429C}" type="datetimeFigureOut">
              <a:rPr lang="en-US" smtClean="0"/>
              <a:pPr/>
              <a:t>1/24/2017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4291F-0989-4767-91C3-CBFB44C1FB30}" type="slidenum">
              <a:rPr lang="en-US" smtClean="0"/>
              <a:pPr/>
              <a:t>‹#›</a:t>
            </a:fld>
            <a:endParaRPr lang="en-US"/>
          </a:p>
        </p:txBody>
      </p:sp>
    </p:spTree>
    <p:extLst>
      <p:ext uri="{BB962C8B-B14F-4D97-AF65-F5344CB8AC3E}">
        <p14:creationId xmlns:p14="http://schemas.microsoft.com/office/powerpoint/2010/main" val="66189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30.gif"/><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err="1" smtClean="0">
                <a:latin typeface="Gill Sans Ultra Bold" panose="020B0A02020104020203" pitchFamily="34" charset="0"/>
              </a:rPr>
              <a:t>faithbook</a:t>
            </a:r>
            <a:endParaRPr lang="en-US" sz="7200" dirty="0">
              <a:latin typeface="Gill Sans Ultra Bold" panose="020B0A02020104020203" pitchFamily="34" charset="0"/>
            </a:endParaRPr>
          </a:p>
        </p:txBody>
      </p:sp>
      <p:sp>
        <p:nvSpPr>
          <p:cNvPr id="3" name="Subtitle 2"/>
          <p:cNvSpPr>
            <a:spLocks noGrp="1"/>
          </p:cNvSpPr>
          <p:nvPr>
            <p:ph type="subTitle" idx="1"/>
          </p:nvPr>
        </p:nvSpPr>
        <p:spPr/>
        <p:txBody>
          <a:bodyPr/>
          <a:lstStyle/>
          <a:p>
            <a:r>
              <a:rPr lang="en-US" dirty="0" smtClean="0"/>
              <a:t>Presented by the Youth of</a:t>
            </a:r>
          </a:p>
          <a:p>
            <a:r>
              <a:rPr lang="en-US" dirty="0" smtClean="0"/>
              <a:t>Ss. Peter and Paul Orthodox Church</a:t>
            </a:r>
          </a:p>
          <a:p>
            <a:r>
              <a:rPr lang="en-US" dirty="0" smtClean="0"/>
              <a:t>Manville, NJ</a:t>
            </a:r>
            <a:endParaRPr lang="en-US" dirty="0"/>
          </a:p>
        </p:txBody>
      </p:sp>
      <p:pic>
        <p:nvPicPr>
          <p:cNvPr id="6147" name="Picture 3" descr="C:\Users\Jill\AppData\Local\Microsoft\Windows\INetCache\IE\QK6CIN38\240px-Coa_Illustration_Cross_Orthodox.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1600200"/>
            <a:ext cx="1690255" cy="2112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Jill\AppData\Local\Microsoft\Windows\INetCache\IE\QK6CIN38\240px-Coa_Illustration_Cross_Orthodox.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69027"/>
            <a:ext cx="1690255" cy="211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4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7848600" cy="769441"/>
          </a:xfrm>
          <a:prstGeom prst="rect">
            <a:avLst/>
          </a:prstGeom>
          <a:noFill/>
        </p:spPr>
        <p:txBody>
          <a:bodyPr wrap="square" rtlCol="0">
            <a:spAutoFit/>
          </a:bodyPr>
          <a:lstStyle/>
          <a:p>
            <a:pPr algn="ctr"/>
            <a:r>
              <a:rPr lang="en-US" sz="4400" b="1" i="1" dirty="0" smtClean="0"/>
              <a:t>Silent Night</a:t>
            </a:r>
            <a:endParaRPr lang="en-US" sz="4400" b="1" i="1" dirty="0"/>
          </a:p>
        </p:txBody>
      </p:sp>
      <p:sp>
        <p:nvSpPr>
          <p:cNvPr id="3" name="TextBox 2"/>
          <p:cNvSpPr txBox="1"/>
          <p:nvPr/>
        </p:nvSpPr>
        <p:spPr>
          <a:xfrm>
            <a:off x="609600" y="1447800"/>
            <a:ext cx="7848600" cy="3108543"/>
          </a:xfrm>
          <a:prstGeom prst="rect">
            <a:avLst/>
          </a:prstGeom>
          <a:noFill/>
        </p:spPr>
        <p:txBody>
          <a:bodyPr wrap="square" rtlCol="0">
            <a:spAutoFit/>
          </a:bodyPr>
          <a:lstStyle/>
          <a:p>
            <a:r>
              <a:rPr lang="en-US" sz="2800" i="1" dirty="0" smtClean="0"/>
              <a:t>Silent night, holy night</a:t>
            </a:r>
          </a:p>
          <a:p>
            <a:r>
              <a:rPr lang="en-US" sz="2800" i="1" dirty="0" smtClean="0"/>
              <a:t>All is calm, all is bright</a:t>
            </a:r>
          </a:p>
          <a:p>
            <a:r>
              <a:rPr lang="en-US" sz="2800" i="1" dirty="0" smtClean="0"/>
              <a:t>Round yon Virgin </a:t>
            </a:r>
            <a:r>
              <a:rPr lang="en-US" sz="2800" i="1" dirty="0"/>
              <a:t>M</a:t>
            </a:r>
            <a:r>
              <a:rPr lang="en-US" sz="2800" i="1" dirty="0" smtClean="0"/>
              <a:t>other </a:t>
            </a:r>
          </a:p>
          <a:p>
            <a:r>
              <a:rPr lang="en-US" sz="2800" i="1" dirty="0"/>
              <a:t>	</a:t>
            </a:r>
            <a:r>
              <a:rPr lang="en-US" sz="2800" i="1" dirty="0" smtClean="0"/>
              <a:t>and Child</a:t>
            </a:r>
          </a:p>
          <a:p>
            <a:r>
              <a:rPr lang="en-US" sz="2800" i="1" dirty="0" smtClean="0"/>
              <a:t>Holy Infant so tender and mild,</a:t>
            </a:r>
          </a:p>
          <a:p>
            <a:r>
              <a:rPr lang="en-US" sz="2800" i="1" dirty="0" smtClean="0"/>
              <a:t>Sleep in heavenly peace, </a:t>
            </a:r>
          </a:p>
          <a:p>
            <a:r>
              <a:rPr lang="en-US" sz="2800" i="1" dirty="0" smtClean="0"/>
              <a:t>Sleep in heavenly peace.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6124" b="4019"/>
          <a:stretch/>
        </p:blipFill>
        <p:spPr>
          <a:xfrm rot="5400000">
            <a:off x="5062104" y="2738005"/>
            <a:ext cx="4530436" cy="3474027"/>
          </a:xfrm>
          <a:prstGeom prst="rect">
            <a:avLst/>
          </a:prstGeom>
        </p:spPr>
      </p:pic>
    </p:spTree>
    <p:extLst>
      <p:ext uri="{BB962C8B-B14F-4D97-AF65-F5344CB8AC3E}">
        <p14:creationId xmlns:p14="http://schemas.microsoft.com/office/powerpoint/2010/main" val="2580640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81000"/>
            <a:ext cx="1295400" cy="369332"/>
          </a:xfrm>
          <a:prstGeom prst="rect">
            <a:avLst/>
          </a:prstGeom>
          <a:noFill/>
        </p:spPr>
        <p:txBody>
          <a:bodyPr wrap="square" rtlCol="0">
            <a:spAutoFit/>
          </a:bodyPr>
          <a:lstStyle/>
          <a:p>
            <a:r>
              <a:rPr lang="en-US" b="1" dirty="0" smtClean="0"/>
              <a:t>Isaac</a:t>
            </a:r>
            <a:endParaRPr lang="en-US" b="1" dirty="0"/>
          </a:p>
        </p:txBody>
      </p:sp>
      <p:sp>
        <p:nvSpPr>
          <p:cNvPr id="3" name="TextBox 2"/>
          <p:cNvSpPr txBox="1"/>
          <p:nvPr/>
        </p:nvSpPr>
        <p:spPr>
          <a:xfrm>
            <a:off x="1447800" y="750332"/>
            <a:ext cx="7315200" cy="2677656"/>
          </a:xfrm>
          <a:prstGeom prst="rect">
            <a:avLst/>
          </a:prstGeom>
          <a:noFill/>
        </p:spPr>
        <p:txBody>
          <a:bodyPr wrap="square" rtlCol="0">
            <a:spAutoFit/>
          </a:bodyPr>
          <a:lstStyle/>
          <a:p>
            <a:r>
              <a:rPr lang="en-US" sz="2400" dirty="0" smtClean="0"/>
              <a:t>I felt really good about that project that we did, putting together school kits for the IOCC.  We made up these bags of school supplies for children all around the world and they’ll be sent to areas of need.  We’re really fortunate.  Could you imagine if a bag of paper, pencils, a ruler, scissors, and things like that were such a huge gift to you?  </a:t>
            </a:r>
            <a:endParaRPr lang="en-US" sz="2400" dirty="0"/>
          </a:p>
        </p:txBody>
      </p:sp>
      <p:pic>
        <p:nvPicPr>
          <p:cNvPr id="2051" name="Picture 3" descr="C:\Users\Jill\AppData\Local\Microsoft\Windows\INetCache\IE\QK6CIN38\gir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644" y="3110502"/>
            <a:ext cx="819912" cy="8321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48512" y="3516868"/>
            <a:ext cx="1313688" cy="369332"/>
          </a:xfrm>
          <a:prstGeom prst="rect">
            <a:avLst/>
          </a:prstGeom>
          <a:noFill/>
        </p:spPr>
        <p:txBody>
          <a:bodyPr wrap="square" rtlCol="0">
            <a:spAutoFit/>
          </a:bodyPr>
          <a:lstStyle/>
          <a:p>
            <a:r>
              <a:rPr lang="en-US" b="1" dirty="0" smtClean="0"/>
              <a:t>Amelia</a:t>
            </a:r>
            <a:endParaRPr lang="en-US" b="1"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6775" t="13254" r="10726" b="3346"/>
          <a:stretch/>
        </p:blipFill>
        <p:spPr>
          <a:xfrm>
            <a:off x="3984196" y="3581400"/>
            <a:ext cx="4861931" cy="2764672"/>
          </a:xfrm>
          <a:prstGeom prst="rect">
            <a:avLst/>
          </a:prstGeom>
        </p:spPr>
      </p:pic>
      <p:sp>
        <p:nvSpPr>
          <p:cNvPr id="8" name="TextBox 7"/>
          <p:cNvSpPr txBox="1"/>
          <p:nvPr/>
        </p:nvSpPr>
        <p:spPr>
          <a:xfrm>
            <a:off x="533400" y="3962400"/>
            <a:ext cx="3200400" cy="2677656"/>
          </a:xfrm>
          <a:prstGeom prst="rect">
            <a:avLst/>
          </a:prstGeom>
          <a:noFill/>
        </p:spPr>
        <p:txBody>
          <a:bodyPr wrap="square" rtlCol="0">
            <a:spAutoFit/>
          </a:bodyPr>
          <a:lstStyle/>
          <a:p>
            <a:r>
              <a:rPr lang="en-US" sz="2400" dirty="0" smtClean="0"/>
              <a:t>We’re really lucky.  We have everything that we need.  I’m glad that our church school class could help other kids who don’t have what they need.  </a:t>
            </a:r>
            <a:endParaRPr lang="en-US" sz="2400" dirty="0"/>
          </a:p>
        </p:txBody>
      </p:sp>
      <p:pic>
        <p:nvPicPr>
          <p:cNvPr id="9" name="Picture 4" descr="C:\Users\Jill\AppData\Local\Microsoft\Windows\INetCache\IE\8YC2VPJZ\Happy-Boy-[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130" y="406401"/>
            <a:ext cx="897053" cy="121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768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23109" y="424295"/>
            <a:ext cx="1828800" cy="370609"/>
          </a:xfrm>
          <a:prstGeom prst="rect">
            <a:avLst/>
          </a:prstGeom>
          <a:noFill/>
        </p:spPr>
        <p:txBody>
          <a:bodyPr wrap="square" rtlCol="0">
            <a:spAutoFit/>
          </a:bodyPr>
          <a:lstStyle/>
          <a:p>
            <a:r>
              <a:rPr lang="en-US" b="1" dirty="0" err="1" smtClean="0"/>
              <a:t>Adi</a:t>
            </a:r>
            <a:endParaRPr lang="en-US" b="1"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110" r="11460" b="8704"/>
          <a:stretch/>
        </p:blipFill>
        <p:spPr>
          <a:xfrm>
            <a:off x="4724400" y="152400"/>
            <a:ext cx="4031673" cy="3269673"/>
          </a:xfrm>
          <a:prstGeom prst="rect">
            <a:avLst/>
          </a:prstGeom>
        </p:spPr>
      </p:pic>
      <p:sp>
        <p:nvSpPr>
          <p:cNvPr id="6" name="TextBox 5"/>
          <p:cNvSpPr txBox="1"/>
          <p:nvPr/>
        </p:nvSpPr>
        <p:spPr>
          <a:xfrm>
            <a:off x="1371600" y="3733800"/>
            <a:ext cx="990600" cy="369332"/>
          </a:xfrm>
          <a:prstGeom prst="rect">
            <a:avLst/>
          </a:prstGeom>
          <a:noFill/>
        </p:spPr>
        <p:txBody>
          <a:bodyPr wrap="square" rtlCol="0">
            <a:spAutoFit/>
          </a:bodyPr>
          <a:lstStyle/>
          <a:p>
            <a:r>
              <a:rPr lang="en-US" b="1" dirty="0" smtClean="0"/>
              <a:t>Heather</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135" t="5748" r="4702" b="5016"/>
          <a:stretch/>
        </p:blipFill>
        <p:spPr>
          <a:xfrm>
            <a:off x="4724400" y="3633190"/>
            <a:ext cx="4211783" cy="3058555"/>
          </a:xfrm>
          <a:prstGeom prst="rect">
            <a:avLst/>
          </a:prstGeom>
        </p:spPr>
      </p:pic>
      <p:sp>
        <p:nvSpPr>
          <p:cNvPr id="9" name="TextBox 8"/>
          <p:cNvSpPr txBox="1"/>
          <p:nvPr/>
        </p:nvSpPr>
        <p:spPr>
          <a:xfrm>
            <a:off x="1371600" y="794904"/>
            <a:ext cx="3048000" cy="2677656"/>
          </a:xfrm>
          <a:prstGeom prst="rect">
            <a:avLst/>
          </a:prstGeom>
          <a:noFill/>
        </p:spPr>
        <p:txBody>
          <a:bodyPr wrap="square" rtlCol="0">
            <a:spAutoFit/>
          </a:bodyPr>
          <a:lstStyle/>
          <a:p>
            <a:r>
              <a:rPr lang="en-US" sz="2400" dirty="0" smtClean="0"/>
              <a:t>We’re also lucky because we have such good friends and we could do fun things together, like </a:t>
            </a:r>
            <a:r>
              <a:rPr lang="en-US" sz="2400" dirty="0" err="1" smtClean="0"/>
              <a:t>hangin</a:t>
            </a:r>
            <a:r>
              <a:rPr lang="en-US" sz="2400" dirty="0" smtClean="0"/>
              <a:t>’ in the hot tub at our picnic!</a:t>
            </a:r>
            <a:endParaRPr lang="en-US" sz="2400" dirty="0"/>
          </a:p>
        </p:txBody>
      </p:sp>
      <p:sp>
        <p:nvSpPr>
          <p:cNvPr id="10" name="TextBox 9"/>
          <p:cNvSpPr txBox="1"/>
          <p:nvPr/>
        </p:nvSpPr>
        <p:spPr>
          <a:xfrm>
            <a:off x="1237154" y="4267200"/>
            <a:ext cx="3258646" cy="1938992"/>
          </a:xfrm>
          <a:prstGeom prst="rect">
            <a:avLst/>
          </a:prstGeom>
          <a:noFill/>
        </p:spPr>
        <p:txBody>
          <a:bodyPr wrap="square" rtlCol="0">
            <a:spAutoFit/>
          </a:bodyPr>
          <a:lstStyle/>
          <a:p>
            <a:r>
              <a:rPr lang="en-US" sz="2400" dirty="0" smtClean="0"/>
              <a:t>There’s nothing better than snow cones on a hot day – especially when you could jump back into the pool!  </a:t>
            </a:r>
            <a:endParaRPr lang="en-US" sz="2400" dirty="0"/>
          </a:p>
        </p:txBody>
      </p:sp>
      <p:pic>
        <p:nvPicPr>
          <p:cNvPr id="2050" name="Picture 2" descr="C:\Users\Jill\AppData\Local\Microsoft\Windows\INetCache\IE\STEHSYA9\stock-vector-vector-cartoon-school-boy-with-book-smiling-and-waving-isolated-on-white-10324143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751" y="424294"/>
            <a:ext cx="982403" cy="109970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ill\AppData\Local\Microsoft\Windows\INetCache\IE\STEHSYA9\little-girl-clip-art-16339[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195" r="21476" b="50000"/>
          <a:stretch/>
        </p:blipFill>
        <p:spPr bwMode="auto">
          <a:xfrm>
            <a:off x="215527" y="3472559"/>
            <a:ext cx="1107582" cy="94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300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364" t="6666" r="9243" b="6868"/>
          <a:stretch/>
        </p:blipFill>
        <p:spPr>
          <a:xfrm>
            <a:off x="4876800" y="1447800"/>
            <a:ext cx="3858492" cy="2964873"/>
          </a:xfrm>
          <a:prstGeom prst="rect">
            <a:avLst/>
          </a:prstGeom>
        </p:spPr>
      </p:pic>
      <p:pic>
        <p:nvPicPr>
          <p:cNvPr id="5122" name="Picture 2" descr="C:\Users\Jill\AppData\Local\Microsoft\Windows\INetCache\IE\8YC2VPJZ\headphones_art[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705715"/>
            <a:ext cx="1068665" cy="9923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8800" y="762409"/>
            <a:ext cx="1600200" cy="369332"/>
          </a:xfrm>
          <a:prstGeom prst="rect">
            <a:avLst/>
          </a:prstGeom>
          <a:noFill/>
        </p:spPr>
        <p:txBody>
          <a:bodyPr wrap="square" rtlCol="0">
            <a:spAutoFit/>
          </a:bodyPr>
          <a:lstStyle/>
          <a:p>
            <a:r>
              <a:rPr lang="en-US" b="1" dirty="0" smtClean="0"/>
              <a:t>David</a:t>
            </a:r>
            <a:endParaRPr lang="en-US" b="1" dirty="0"/>
          </a:p>
        </p:txBody>
      </p:sp>
      <p:sp>
        <p:nvSpPr>
          <p:cNvPr id="4" name="TextBox 3"/>
          <p:cNvSpPr txBox="1"/>
          <p:nvPr/>
        </p:nvSpPr>
        <p:spPr>
          <a:xfrm>
            <a:off x="685800" y="1828800"/>
            <a:ext cx="3810000" cy="3046988"/>
          </a:xfrm>
          <a:prstGeom prst="rect">
            <a:avLst/>
          </a:prstGeom>
          <a:noFill/>
        </p:spPr>
        <p:txBody>
          <a:bodyPr wrap="square" rtlCol="0">
            <a:spAutoFit/>
          </a:bodyPr>
          <a:lstStyle/>
          <a:p>
            <a:r>
              <a:rPr lang="en-US" sz="2400" dirty="0" smtClean="0"/>
              <a:t>Yeah, I could take this – swimming, snow cones and summer!  Really, though, there are great people in our parish.  It’s like a big extended family and sometimes we get to just hang out and have fun.  </a:t>
            </a:r>
            <a:endParaRPr lang="en-US" sz="2400" dirty="0"/>
          </a:p>
        </p:txBody>
      </p:sp>
      <p:sp>
        <p:nvSpPr>
          <p:cNvPr id="5" name="TextBox 4"/>
          <p:cNvSpPr txBox="1"/>
          <p:nvPr/>
        </p:nvSpPr>
        <p:spPr>
          <a:xfrm>
            <a:off x="685800" y="4875788"/>
            <a:ext cx="8049492" cy="1200329"/>
          </a:xfrm>
          <a:prstGeom prst="rect">
            <a:avLst/>
          </a:prstGeom>
          <a:noFill/>
        </p:spPr>
        <p:txBody>
          <a:bodyPr wrap="square" rtlCol="0">
            <a:spAutoFit/>
          </a:bodyPr>
          <a:lstStyle/>
          <a:p>
            <a:r>
              <a:rPr lang="en-US" sz="2400" dirty="0" smtClean="0"/>
              <a:t>When you’re with people who share your same values, who understand what’s really important in life, then it’s easy to just be yourself.  </a:t>
            </a:r>
            <a:endParaRPr lang="en-US" sz="2400" dirty="0"/>
          </a:p>
        </p:txBody>
      </p:sp>
    </p:spTree>
    <p:extLst>
      <p:ext uri="{BB962C8B-B14F-4D97-AF65-F5344CB8AC3E}">
        <p14:creationId xmlns:p14="http://schemas.microsoft.com/office/powerpoint/2010/main" val="2514307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Jill\AppData\Local\Microsoft\Windows\INetCache\IE\STEHSYA9\Caricatura-de-una-chica-soriend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365" y="23315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29864" y="295502"/>
            <a:ext cx="1600200" cy="369332"/>
          </a:xfrm>
          <a:prstGeom prst="rect">
            <a:avLst/>
          </a:prstGeom>
          <a:noFill/>
        </p:spPr>
        <p:txBody>
          <a:bodyPr wrap="square" rtlCol="0">
            <a:spAutoFit/>
          </a:bodyPr>
          <a:lstStyle/>
          <a:p>
            <a:r>
              <a:rPr lang="en-US" b="1" dirty="0" smtClean="0"/>
              <a:t>Amelia</a:t>
            </a:r>
            <a:endParaRPr lang="en-US" b="1" dirty="0"/>
          </a:p>
        </p:txBody>
      </p:sp>
      <p:sp>
        <p:nvSpPr>
          <p:cNvPr id="4" name="TextBox 3"/>
          <p:cNvSpPr txBox="1"/>
          <p:nvPr/>
        </p:nvSpPr>
        <p:spPr>
          <a:xfrm>
            <a:off x="419100" y="990600"/>
            <a:ext cx="8191500" cy="3139321"/>
          </a:xfrm>
          <a:prstGeom prst="rect">
            <a:avLst/>
          </a:prstGeom>
          <a:noFill/>
        </p:spPr>
        <p:txBody>
          <a:bodyPr wrap="square" rtlCol="0">
            <a:spAutoFit/>
          </a:bodyPr>
          <a:lstStyle/>
          <a:p>
            <a:r>
              <a:rPr lang="en-US" sz="2200" dirty="0" smtClean="0"/>
              <a:t>I was reading this book about some of the saints and how they interacted  with all sorts of animals – lions, bears, wild animals, farm animals, even snakes!  There’s this saint named Saint </a:t>
            </a:r>
            <a:r>
              <a:rPr lang="en-US" sz="2200" dirty="0" err="1" smtClean="0"/>
              <a:t>Sergius</a:t>
            </a:r>
            <a:r>
              <a:rPr lang="en-US" sz="2200" dirty="0" smtClean="0"/>
              <a:t> of </a:t>
            </a:r>
            <a:r>
              <a:rPr lang="en-US" sz="2200" dirty="0" err="1" smtClean="0"/>
              <a:t>Radonezh</a:t>
            </a:r>
            <a:r>
              <a:rPr lang="en-US" sz="2200" dirty="0" smtClean="0"/>
              <a:t> and his story is my favorite.  He lived in a cave and animals would come to visit him.  There was a bear that came each day to get a treat.  St. </a:t>
            </a:r>
            <a:r>
              <a:rPr lang="en-US" sz="2200" dirty="0" err="1" smtClean="0"/>
              <a:t>Sergius</a:t>
            </a:r>
            <a:r>
              <a:rPr lang="en-US" sz="2200" dirty="0" smtClean="0"/>
              <a:t> would share a piece of bread with the bear, even if he only had a very little bread for himself.  The bear was even respectful!  If Saint </a:t>
            </a:r>
            <a:r>
              <a:rPr lang="en-US" sz="2200" dirty="0" err="1" smtClean="0"/>
              <a:t>Sergius</a:t>
            </a:r>
            <a:r>
              <a:rPr lang="en-US" sz="2200" dirty="0" smtClean="0"/>
              <a:t> was praying, the bear would wait patiently for him to finish.  I don’t think that my dog would be so patient.  </a:t>
            </a:r>
            <a:endParaRPr lang="en-US" sz="2200" dirty="0"/>
          </a:p>
        </p:txBody>
      </p:sp>
      <p:sp>
        <p:nvSpPr>
          <p:cNvPr id="6" name="TextBox 5"/>
          <p:cNvSpPr txBox="1"/>
          <p:nvPr/>
        </p:nvSpPr>
        <p:spPr>
          <a:xfrm>
            <a:off x="990600" y="4243129"/>
            <a:ext cx="1371600" cy="369332"/>
          </a:xfrm>
          <a:prstGeom prst="rect">
            <a:avLst/>
          </a:prstGeom>
          <a:noFill/>
        </p:spPr>
        <p:txBody>
          <a:bodyPr wrap="square" rtlCol="0">
            <a:spAutoFit/>
          </a:bodyPr>
          <a:lstStyle/>
          <a:p>
            <a:r>
              <a:rPr lang="en-US" b="1" dirty="0" smtClean="0"/>
              <a:t>Constantine</a:t>
            </a:r>
            <a:endParaRPr lang="en-US" b="1"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7777" t="7460" r="12290" b="32222"/>
          <a:stretch/>
        </p:blipFill>
        <p:spPr>
          <a:xfrm>
            <a:off x="6400800" y="4241310"/>
            <a:ext cx="2562501" cy="2578222"/>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670" r="26637" b="4001"/>
          <a:stretch/>
        </p:blipFill>
        <p:spPr>
          <a:xfrm>
            <a:off x="2971800" y="4446032"/>
            <a:ext cx="2988180" cy="2282536"/>
          </a:xfrm>
          <a:prstGeom prst="rect">
            <a:avLst/>
          </a:prstGeom>
        </p:spPr>
      </p:pic>
      <p:sp>
        <p:nvSpPr>
          <p:cNvPr id="12" name="TextBox 11"/>
          <p:cNvSpPr txBox="1"/>
          <p:nvPr/>
        </p:nvSpPr>
        <p:spPr>
          <a:xfrm>
            <a:off x="741765" y="4677361"/>
            <a:ext cx="2088299" cy="1785104"/>
          </a:xfrm>
          <a:prstGeom prst="rect">
            <a:avLst/>
          </a:prstGeom>
          <a:noFill/>
        </p:spPr>
        <p:txBody>
          <a:bodyPr wrap="square" rtlCol="0">
            <a:spAutoFit/>
          </a:bodyPr>
          <a:lstStyle/>
          <a:p>
            <a:r>
              <a:rPr lang="en-US" sz="2200" dirty="0" smtClean="0"/>
              <a:t>Corky thinks he’s a superhero and Amidala ALWAYS wants a treat!!</a:t>
            </a:r>
            <a:endParaRPr lang="en-US" sz="2200" dirty="0"/>
          </a:p>
        </p:txBody>
      </p:sp>
      <p:pic>
        <p:nvPicPr>
          <p:cNvPr id="13" name="Picture 6" descr="C:\Users\Jill\AppData\Local\Microsoft\Windows\INetCache\IE\STEHSYA9\winkboy[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802" y="4248237"/>
            <a:ext cx="599820" cy="951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650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Jill\AppData\Local\Microsoft\Windows\INetCache\IE\8YC2VPJZ\smiling-face-of-a-child-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443" y="304798"/>
            <a:ext cx="1219201" cy="12192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03218" y="332508"/>
            <a:ext cx="1143000" cy="381000"/>
          </a:xfrm>
          <a:prstGeom prst="rect">
            <a:avLst/>
          </a:prstGeom>
          <a:noFill/>
        </p:spPr>
        <p:txBody>
          <a:bodyPr wrap="square" rtlCol="0">
            <a:spAutoFit/>
          </a:bodyPr>
          <a:lstStyle/>
          <a:p>
            <a:r>
              <a:rPr lang="en-US" b="1" dirty="0" smtClean="0"/>
              <a:t>Nicholas</a:t>
            </a:r>
            <a:endParaRPr lang="en-US" b="1"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340" t="7021" r="5340" b="14596"/>
          <a:stretch/>
        </p:blipFill>
        <p:spPr>
          <a:xfrm flipV="1">
            <a:off x="4038600" y="1302327"/>
            <a:ext cx="4662054" cy="3068494"/>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9039" t="21880" r="8167" b="14022"/>
          <a:stretch/>
        </p:blipFill>
        <p:spPr>
          <a:xfrm>
            <a:off x="1246909" y="4114800"/>
            <a:ext cx="2590367" cy="2673928"/>
          </a:xfrm>
          <a:prstGeom prst="rect">
            <a:avLst/>
          </a:prstGeom>
        </p:spPr>
      </p:pic>
      <p:sp>
        <p:nvSpPr>
          <p:cNvPr id="7" name="TextBox 6"/>
          <p:cNvSpPr txBox="1"/>
          <p:nvPr/>
        </p:nvSpPr>
        <p:spPr>
          <a:xfrm>
            <a:off x="1347008" y="3426342"/>
            <a:ext cx="1299210" cy="369332"/>
          </a:xfrm>
          <a:prstGeom prst="rect">
            <a:avLst/>
          </a:prstGeom>
          <a:noFill/>
        </p:spPr>
        <p:txBody>
          <a:bodyPr wrap="square" rtlCol="0">
            <a:spAutoFit/>
          </a:bodyPr>
          <a:lstStyle/>
          <a:p>
            <a:r>
              <a:rPr lang="en-US" b="1" dirty="0" smtClean="0"/>
              <a:t>David</a:t>
            </a:r>
            <a:endParaRPr lang="en-US" b="1" dirty="0"/>
          </a:p>
        </p:txBody>
      </p:sp>
      <p:sp>
        <p:nvSpPr>
          <p:cNvPr id="8" name="TextBox 7"/>
          <p:cNvSpPr txBox="1"/>
          <p:nvPr/>
        </p:nvSpPr>
        <p:spPr>
          <a:xfrm>
            <a:off x="1246909" y="914398"/>
            <a:ext cx="2590367" cy="2308324"/>
          </a:xfrm>
          <a:prstGeom prst="rect">
            <a:avLst/>
          </a:prstGeom>
          <a:noFill/>
        </p:spPr>
        <p:txBody>
          <a:bodyPr wrap="square" rtlCol="0">
            <a:spAutoFit/>
          </a:bodyPr>
          <a:lstStyle/>
          <a:p>
            <a:r>
              <a:rPr lang="en-US" sz="2400" dirty="0" smtClean="0"/>
              <a:t>My fish, </a:t>
            </a:r>
            <a:r>
              <a:rPr lang="en-US" sz="2400" dirty="0" err="1" smtClean="0"/>
              <a:t>Flippy</a:t>
            </a:r>
            <a:r>
              <a:rPr lang="en-US" sz="2400" dirty="0" smtClean="0"/>
              <a:t> and Pepsi have no patience!  They swim right up to the side of the tank to ASK for food!</a:t>
            </a:r>
            <a:endParaRPr lang="en-US" sz="2400" dirty="0"/>
          </a:p>
        </p:txBody>
      </p:sp>
      <p:sp>
        <p:nvSpPr>
          <p:cNvPr id="9" name="TextBox 8"/>
          <p:cNvSpPr txBox="1"/>
          <p:nvPr/>
        </p:nvSpPr>
        <p:spPr>
          <a:xfrm>
            <a:off x="4038600" y="4569342"/>
            <a:ext cx="4800600" cy="1569660"/>
          </a:xfrm>
          <a:prstGeom prst="rect">
            <a:avLst/>
          </a:prstGeom>
          <a:noFill/>
        </p:spPr>
        <p:txBody>
          <a:bodyPr wrap="square" rtlCol="0">
            <a:spAutoFit/>
          </a:bodyPr>
          <a:lstStyle/>
          <a:p>
            <a:r>
              <a:rPr lang="en-US" sz="2400" dirty="0" smtClean="0"/>
              <a:t>Fuzzy is </a:t>
            </a:r>
            <a:r>
              <a:rPr lang="en-US" sz="2400" dirty="0" err="1" smtClean="0"/>
              <a:t>sooooo</a:t>
            </a:r>
            <a:r>
              <a:rPr lang="en-US" sz="2400" dirty="0" smtClean="0"/>
              <a:t> fat!  And she was sitting guard over the Christmas stockings to make sure that she got her treat too!   No patience there!</a:t>
            </a:r>
            <a:endParaRPr lang="en-US" sz="2400" dirty="0"/>
          </a:p>
        </p:txBody>
      </p:sp>
      <p:pic>
        <p:nvPicPr>
          <p:cNvPr id="10" name="Picture 2" descr="C:\Users\Jill\AppData\Local\Microsoft\Windows\INetCache\IE\8YC2VPJZ\headphones_art[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443" y="3114842"/>
            <a:ext cx="1068665" cy="992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201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457200"/>
            <a:ext cx="1524000" cy="369332"/>
          </a:xfrm>
          <a:prstGeom prst="rect">
            <a:avLst/>
          </a:prstGeom>
          <a:noFill/>
        </p:spPr>
        <p:txBody>
          <a:bodyPr wrap="square" rtlCol="0">
            <a:spAutoFit/>
          </a:bodyPr>
          <a:lstStyle/>
          <a:p>
            <a:r>
              <a:rPr lang="en-US" b="1" dirty="0" err="1" smtClean="0"/>
              <a:t>Kristabelle</a:t>
            </a:r>
            <a:endParaRPr lang="en-US" b="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408" r="4747" b="15152"/>
          <a:stretch/>
        </p:blipFill>
        <p:spPr>
          <a:xfrm>
            <a:off x="5867400" y="450273"/>
            <a:ext cx="2798008" cy="4066309"/>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4690" t="1" r="23239" b="10725"/>
          <a:stretch/>
        </p:blipFill>
        <p:spPr>
          <a:xfrm>
            <a:off x="228600" y="2895600"/>
            <a:ext cx="3519056" cy="3795979"/>
          </a:xfrm>
          <a:prstGeom prst="rect">
            <a:avLst/>
          </a:prstGeom>
        </p:spPr>
      </p:pic>
      <p:sp>
        <p:nvSpPr>
          <p:cNvPr id="6" name="TextBox 5"/>
          <p:cNvSpPr txBox="1"/>
          <p:nvPr/>
        </p:nvSpPr>
        <p:spPr>
          <a:xfrm>
            <a:off x="1143000" y="1143000"/>
            <a:ext cx="3962400" cy="1569660"/>
          </a:xfrm>
          <a:prstGeom prst="rect">
            <a:avLst/>
          </a:prstGeom>
          <a:noFill/>
        </p:spPr>
        <p:txBody>
          <a:bodyPr wrap="square" rtlCol="0">
            <a:spAutoFit/>
          </a:bodyPr>
          <a:lstStyle/>
          <a:p>
            <a:r>
              <a:rPr lang="en-US" sz="2400" dirty="0" smtClean="0"/>
              <a:t>Corky and Leo were having a tea party with </a:t>
            </a:r>
            <a:r>
              <a:rPr lang="en-US" sz="2400" dirty="0" err="1" smtClean="0"/>
              <a:t>Kristabelle</a:t>
            </a:r>
            <a:r>
              <a:rPr lang="en-US" sz="2400" dirty="0" smtClean="0"/>
              <a:t>.  Corky was dressed as a fairy dog and Leo wore a Santa hat!</a:t>
            </a:r>
            <a:endParaRPr lang="en-US" sz="2400" dirty="0"/>
          </a:p>
        </p:txBody>
      </p:sp>
      <p:sp>
        <p:nvSpPr>
          <p:cNvPr id="8" name="TextBox 7"/>
          <p:cNvSpPr txBox="1"/>
          <p:nvPr/>
        </p:nvSpPr>
        <p:spPr>
          <a:xfrm>
            <a:off x="4038600" y="4793589"/>
            <a:ext cx="4626808" cy="1200329"/>
          </a:xfrm>
          <a:prstGeom prst="rect">
            <a:avLst/>
          </a:prstGeom>
          <a:noFill/>
        </p:spPr>
        <p:txBody>
          <a:bodyPr wrap="square" rtlCol="0">
            <a:spAutoFit/>
          </a:bodyPr>
          <a:lstStyle/>
          <a:p>
            <a:r>
              <a:rPr lang="en-US" sz="2400" dirty="0" smtClean="0"/>
              <a:t>Jasper, on the other hand, wasn’t really showing too much Christmas spirit ------ and the hat didn’t help.  </a:t>
            </a:r>
            <a:endParaRPr lang="en-US" sz="2400" dirty="0"/>
          </a:p>
        </p:txBody>
      </p:sp>
      <p:pic>
        <p:nvPicPr>
          <p:cNvPr id="9" name="Picture 2" descr="C:\Users\Jill\AppData\Local\Microsoft\Windows\INetCache\IE\A2EEZXHN\10998649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55032"/>
            <a:ext cx="107442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066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5505" y="381000"/>
            <a:ext cx="1255295" cy="369332"/>
          </a:xfrm>
          <a:prstGeom prst="rect">
            <a:avLst/>
          </a:prstGeom>
          <a:noFill/>
        </p:spPr>
        <p:txBody>
          <a:bodyPr wrap="square" rtlCol="0">
            <a:spAutoFit/>
          </a:bodyPr>
          <a:lstStyle/>
          <a:p>
            <a:r>
              <a:rPr lang="en-US" b="1" dirty="0" smtClean="0"/>
              <a:t>Anna</a:t>
            </a:r>
            <a:endParaRPr lang="en-US" b="1" dirty="0"/>
          </a:p>
        </p:txBody>
      </p:sp>
      <p:sp>
        <p:nvSpPr>
          <p:cNvPr id="3" name="TextBox 2"/>
          <p:cNvSpPr txBox="1"/>
          <p:nvPr/>
        </p:nvSpPr>
        <p:spPr>
          <a:xfrm>
            <a:off x="1447800" y="800101"/>
            <a:ext cx="7239000" cy="3416320"/>
          </a:xfrm>
          <a:prstGeom prst="rect">
            <a:avLst/>
          </a:prstGeom>
          <a:noFill/>
        </p:spPr>
        <p:txBody>
          <a:bodyPr wrap="square" rtlCol="0">
            <a:spAutoFit/>
          </a:bodyPr>
          <a:lstStyle/>
          <a:p>
            <a:r>
              <a:rPr lang="en-US" sz="2400" dirty="0" smtClean="0"/>
              <a:t>Hey out there to all of my </a:t>
            </a:r>
            <a:r>
              <a:rPr lang="en-US" sz="2400" dirty="0" err="1" smtClean="0"/>
              <a:t>faithbook</a:t>
            </a:r>
            <a:r>
              <a:rPr lang="en-US" sz="2400" dirty="0" smtClean="0"/>
              <a:t> friends!  I need your prayers for a good friend who is going through a really difficult time.  You know how it is – sometimes the people we love go through illnesses, sad events happen in their lives, or maybe they’re depressed.  It helps so much to have the prayers of people that we know, who care about us.  But it’s also good to have the prayers of all of our brothers and sisters in Christ – even if we don’t know them.  </a:t>
            </a:r>
            <a:endParaRPr lang="en-US" sz="2400" dirty="0"/>
          </a:p>
        </p:txBody>
      </p:sp>
      <p:pic>
        <p:nvPicPr>
          <p:cNvPr id="3075" name="Picture 3" descr="C:\Users\Jill\AppData\Local\Microsoft\Windows\INetCache\IE\A2EEZXHN\girl-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410" y="4045526"/>
            <a:ext cx="649883" cy="11709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85555" y="4257883"/>
            <a:ext cx="1760808" cy="369332"/>
          </a:xfrm>
          <a:prstGeom prst="rect">
            <a:avLst/>
          </a:prstGeom>
          <a:noFill/>
        </p:spPr>
        <p:txBody>
          <a:bodyPr wrap="square" rtlCol="0">
            <a:spAutoFit/>
          </a:bodyPr>
          <a:lstStyle/>
          <a:p>
            <a:r>
              <a:rPr lang="en-US" b="1" dirty="0" err="1" smtClean="0"/>
              <a:t>Vasilisa</a:t>
            </a:r>
            <a:endParaRPr lang="en-US" b="1" dirty="0"/>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6448" r="5757" b="9927"/>
          <a:stretch/>
        </p:blipFill>
        <p:spPr>
          <a:xfrm>
            <a:off x="5081154" y="4038599"/>
            <a:ext cx="3300845" cy="2552847"/>
          </a:xfrm>
          <a:prstGeom prst="rect">
            <a:avLst/>
          </a:prstGeom>
        </p:spPr>
      </p:pic>
      <p:sp>
        <p:nvSpPr>
          <p:cNvPr id="9" name="TextBox 8"/>
          <p:cNvSpPr txBox="1"/>
          <p:nvPr/>
        </p:nvSpPr>
        <p:spPr>
          <a:xfrm>
            <a:off x="1179463" y="4660682"/>
            <a:ext cx="3733800" cy="1938992"/>
          </a:xfrm>
          <a:prstGeom prst="rect">
            <a:avLst/>
          </a:prstGeom>
          <a:noFill/>
        </p:spPr>
        <p:txBody>
          <a:bodyPr wrap="square" rtlCol="0">
            <a:spAutoFit/>
          </a:bodyPr>
          <a:lstStyle/>
          <a:p>
            <a:r>
              <a:rPr lang="en-US" sz="2400" dirty="0" smtClean="0"/>
              <a:t>I’ll pray for your friend.  Sometimes we need to do something nice for people – call to say hello or maybe  bring them flowers.</a:t>
            </a:r>
            <a:endParaRPr lang="en-US" sz="2400" dirty="0"/>
          </a:p>
        </p:txBody>
      </p:sp>
      <p:pic>
        <p:nvPicPr>
          <p:cNvPr id="11" name="Picture 5" descr="C:\Users\Jill\AppData\Local\Microsoft\Windows\INetCache\IE\8YC2VPJZ\PngMedium-Girl-Face-16651[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935" y="429492"/>
            <a:ext cx="954358" cy="741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295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ill\AppData\Local\Microsoft\Windows\INetCache\IE\A2EEZXHN\Happy-Gir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487" y="3527524"/>
            <a:ext cx="1188436" cy="1219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66800" y="561109"/>
            <a:ext cx="1326163" cy="381000"/>
          </a:xfrm>
          <a:prstGeom prst="rect">
            <a:avLst/>
          </a:prstGeom>
          <a:noFill/>
        </p:spPr>
        <p:txBody>
          <a:bodyPr wrap="square" rtlCol="0">
            <a:spAutoFit/>
          </a:bodyPr>
          <a:lstStyle/>
          <a:p>
            <a:r>
              <a:rPr lang="en-US" b="1" dirty="0" smtClean="0"/>
              <a:t>Joseph</a:t>
            </a:r>
            <a:endParaRPr lang="en-US" b="1" dirty="0"/>
          </a:p>
        </p:txBody>
      </p:sp>
      <p:pic>
        <p:nvPicPr>
          <p:cNvPr id="4" name="Picture 4" descr="C:\Users\Jill\AppData\Local\Microsoft\Windows\INetCache\IE\QK6CIN38\3dcartoonmodels.com.toonKid1_02confiden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13" y="329581"/>
            <a:ext cx="14859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6231" y="3584864"/>
            <a:ext cx="3759362" cy="2511136"/>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14932" r="666" b="9809"/>
          <a:stretch/>
        </p:blipFill>
        <p:spPr>
          <a:xfrm>
            <a:off x="4089692" y="569108"/>
            <a:ext cx="4597108" cy="2326492"/>
          </a:xfrm>
          <a:prstGeom prst="rect">
            <a:avLst/>
          </a:prstGeom>
        </p:spPr>
      </p:pic>
      <p:sp>
        <p:nvSpPr>
          <p:cNvPr id="6" name="TextBox 5"/>
          <p:cNvSpPr txBox="1"/>
          <p:nvPr/>
        </p:nvSpPr>
        <p:spPr>
          <a:xfrm>
            <a:off x="1342885" y="3718024"/>
            <a:ext cx="1752600" cy="381000"/>
          </a:xfrm>
          <a:prstGeom prst="rect">
            <a:avLst/>
          </a:prstGeom>
          <a:noFill/>
        </p:spPr>
        <p:txBody>
          <a:bodyPr wrap="square" rtlCol="0">
            <a:spAutoFit/>
          </a:bodyPr>
          <a:lstStyle/>
          <a:p>
            <a:r>
              <a:rPr lang="en-US" b="1" dirty="0" smtClean="0"/>
              <a:t>Morgan</a:t>
            </a:r>
            <a:endParaRPr lang="en-US" b="1" dirty="0"/>
          </a:p>
        </p:txBody>
      </p:sp>
      <p:sp>
        <p:nvSpPr>
          <p:cNvPr id="8" name="TextBox 7"/>
          <p:cNvSpPr txBox="1"/>
          <p:nvPr/>
        </p:nvSpPr>
        <p:spPr>
          <a:xfrm>
            <a:off x="975219" y="1219200"/>
            <a:ext cx="3063381" cy="2308324"/>
          </a:xfrm>
          <a:prstGeom prst="rect">
            <a:avLst/>
          </a:prstGeom>
          <a:noFill/>
        </p:spPr>
        <p:txBody>
          <a:bodyPr wrap="square" rtlCol="0">
            <a:spAutoFit/>
          </a:bodyPr>
          <a:lstStyle/>
          <a:p>
            <a:r>
              <a:rPr lang="en-US" sz="2400" dirty="0" smtClean="0"/>
              <a:t>I remember hearing that our prayers are very strong when we gather together and pray.  That’s what we do each Sunday!</a:t>
            </a:r>
            <a:endParaRPr lang="en-US" sz="2400" dirty="0"/>
          </a:p>
        </p:txBody>
      </p:sp>
      <p:sp>
        <p:nvSpPr>
          <p:cNvPr id="9" name="TextBox 8"/>
          <p:cNvSpPr txBox="1"/>
          <p:nvPr/>
        </p:nvSpPr>
        <p:spPr>
          <a:xfrm>
            <a:off x="1066800" y="4076700"/>
            <a:ext cx="3733800" cy="2677656"/>
          </a:xfrm>
          <a:prstGeom prst="rect">
            <a:avLst/>
          </a:prstGeom>
          <a:noFill/>
        </p:spPr>
        <p:txBody>
          <a:bodyPr wrap="square" rtlCol="0">
            <a:spAutoFit/>
          </a:bodyPr>
          <a:lstStyle/>
          <a:p>
            <a:r>
              <a:rPr lang="en-US" sz="2400" dirty="0" smtClean="0"/>
              <a:t>I think that it’s important to pray for the people around us when they’re in need, but also when good things happen!  We sort of share each other’s good times, as well as the tough times.  </a:t>
            </a:r>
            <a:endParaRPr lang="en-US" sz="2400" dirty="0"/>
          </a:p>
        </p:txBody>
      </p:sp>
    </p:spTree>
    <p:extLst>
      <p:ext uri="{BB962C8B-B14F-4D97-AF65-F5344CB8AC3E}">
        <p14:creationId xmlns:p14="http://schemas.microsoft.com/office/powerpoint/2010/main" val="2347925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854" t="23760" r="12655"/>
          <a:stretch/>
        </p:blipFill>
        <p:spPr>
          <a:xfrm>
            <a:off x="746120" y="1489364"/>
            <a:ext cx="7759761" cy="5166311"/>
          </a:xfrm>
          <a:prstGeom prst="rect">
            <a:avLst/>
          </a:prstGeom>
        </p:spPr>
      </p:pic>
      <p:sp>
        <p:nvSpPr>
          <p:cNvPr id="4" name="TextBox 3"/>
          <p:cNvSpPr txBox="1"/>
          <p:nvPr/>
        </p:nvSpPr>
        <p:spPr>
          <a:xfrm>
            <a:off x="1219200" y="304800"/>
            <a:ext cx="1752600" cy="369332"/>
          </a:xfrm>
          <a:prstGeom prst="rect">
            <a:avLst/>
          </a:prstGeom>
          <a:noFill/>
        </p:spPr>
        <p:txBody>
          <a:bodyPr wrap="square" rtlCol="0">
            <a:spAutoFit/>
          </a:bodyPr>
          <a:lstStyle/>
          <a:p>
            <a:r>
              <a:rPr lang="en-US" b="1" dirty="0" smtClean="0"/>
              <a:t>Saba</a:t>
            </a:r>
            <a:endParaRPr lang="en-US" b="1" dirty="0"/>
          </a:p>
        </p:txBody>
      </p:sp>
      <p:sp>
        <p:nvSpPr>
          <p:cNvPr id="5" name="TextBox 4"/>
          <p:cNvSpPr txBox="1"/>
          <p:nvPr/>
        </p:nvSpPr>
        <p:spPr>
          <a:xfrm>
            <a:off x="1219200" y="674132"/>
            <a:ext cx="7162800" cy="830997"/>
          </a:xfrm>
          <a:prstGeom prst="rect">
            <a:avLst/>
          </a:prstGeom>
          <a:noFill/>
        </p:spPr>
        <p:txBody>
          <a:bodyPr wrap="square" rtlCol="0">
            <a:spAutoFit/>
          </a:bodyPr>
          <a:lstStyle/>
          <a:p>
            <a:r>
              <a:rPr lang="en-US" sz="2400" dirty="0" smtClean="0"/>
              <a:t>We take a lot of pictures in this church, don’t we?  I guess that our parents want to keep a lot of memories.  </a:t>
            </a:r>
            <a:endParaRPr lang="en-US" sz="2400" dirty="0"/>
          </a:p>
        </p:txBody>
      </p:sp>
      <p:pic>
        <p:nvPicPr>
          <p:cNvPr id="6" name="Picture 2" descr="C:\Users\Jill\AppData\Local\Microsoft\Windows\INetCache\IE\QK6CIN38\comic-boy[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265" y="367146"/>
            <a:ext cx="65171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562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ill\AppData\Local\Microsoft\Windows\INetCache\IE\QK6CIN38\240px-Coa_Illustration_Cross_Orthodox.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57200"/>
            <a:ext cx="914400" cy="1143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457200"/>
            <a:ext cx="6934200" cy="5386090"/>
          </a:xfrm>
          <a:prstGeom prst="rect">
            <a:avLst/>
          </a:prstGeom>
          <a:noFill/>
        </p:spPr>
        <p:txBody>
          <a:bodyPr wrap="square" rtlCol="0">
            <a:spAutoFit/>
          </a:bodyPr>
          <a:lstStyle/>
          <a:p>
            <a:r>
              <a:rPr lang="en-US" sz="2400" dirty="0" smtClean="0"/>
              <a:t>Everybody is on social media these days  - kids, adults, even people who grew up with a radio for their entertainment, use social media.  Facebook, Twitter, Snapchat, Instagram.  Every day there’s a new way to connect.    Sometimes it’s used for good purposes – keeping in touch, sharing information, sending something funny to friends who could use a good laugh.  Other times it’s used for negative purposes, but that’s a discussion for another day.  </a:t>
            </a:r>
          </a:p>
          <a:p>
            <a:endParaRPr lang="en-US" sz="2400" dirty="0"/>
          </a:p>
          <a:p>
            <a:r>
              <a:rPr lang="en-US" sz="2400" dirty="0" smtClean="0"/>
              <a:t>Today, we’re presenting our newest social media platform:  </a:t>
            </a:r>
          </a:p>
          <a:p>
            <a:endParaRPr lang="en-US" sz="2400" dirty="0" smtClean="0"/>
          </a:p>
          <a:p>
            <a:r>
              <a:rPr lang="en-US" sz="3200" b="1" dirty="0" err="1"/>
              <a:t>f</a:t>
            </a:r>
            <a:r>
              <a:rPr lang="en-US" sz="3200" b="1" dirty="0" err="1" smtClean="0"/>
              <a:t>aithbook</a:t>
            </a:r>
            <a:r>
              <a:rPr lang="en-US" sz="3200" b="1" dirty="0" smtClean="0"/>
              <a:t>, for Orthodox Christians.  </a:t>
            </a:r>
            <a:endParaRPr lang="en-US" sz="3200" b="1" dirty="0"/>
          </a:p>
        </p:txBody>
      </p:sp>
      <p:sp>
        <p:nvSpPr>
          <p:cNvPr id="5" name="TextBox 4"/>
          <p:cNvSpPr txBox="1"/>
          <p:nvPr/>
        </p:nvSpPr>
        <p:spPr>
          <a:xfrm>
            <a:off x="381000" y="1905000"/>
            <a:ext cx="762000" cy="369332"/>
          </a:xfrm>
          <a:prstGeom prst="rect">
            <a:avLst/>
          </a:prstGeom>
          <a:noFill/>
        </p:spPr>
        <p:txBody>
          <a:bodyPr wrap="square" rtlCol="0">
            <a:spAutoFit/>
          </a:bodyPr>
          <a:lstStyle/>
          <a:p>
            <a:r>
              <a:rPr lang="en-US" b="1" dirty="0" smtClean="0"/>
              <a:t>Sarah</a:t>
            </a:r>
            <a:endParaRPr lang="en-US" b="1" dirty="0"/>
          </a:p>
        </p:txBody>
      </p:sp>
    </p:spTree>
    <p:extLst>
      <p:ext uri="{BB962C8B-B14F-4D97-AF65-F5344CB8AC3E}">
        <p14:creationId xmlns:p14="http://schemas.microsoft.com/office/powerpoint/2010/main" val="3656116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81000"/>
            <a:ext cx="8229600" cy="769441"/>
          </a:xfrm>
          <a:prstGeom prst="rect">
            <a:avLst/>
          </a:prstGeom>
          <a:noFill/>
        </p:spPr>
        <p:txBody>
          <a:bodyPr wrap="square" rtlCol="0">
            <a:spAutoFit/>
          </a:bodyPr>
          <a:lstStyle/>
          <a:p>
            <a:pPr algn="ctr"/>
            <a:r>
              <a:rPr lang="en-US" sz="4400" b="1" i="1" dirty="0" smtClean="0"/>
              <a:t>The Lord’s Prayer</a:t>
            </a:r>
            <a:endParaRPr lang="en-US" sz="4400" b="1" i="1" dirty="0"/>
          </a:p>
        </p:txBody>
      </p:sp>
      <p:sp>
        <p:nvSpPr>
          <p:cNvPr id="4" name="TextBox 3"/>
          <p:cNvSpPr txBox="1"/>
          <p:nvPr/>
        </p:nvSpPr>
        <p:spPr>
          <a:xfrm>
            <a:off x="685800" y="1295400"/>
            <a:ext cx="7696200" cy="4401205"/>
          </a:xfrm>
          <a:prstGeom prst="rect">
            <a:avLst/>
          </a:prstGeom>
          <a:noFill/>
        </p:spPr>
        <p:txBody>
          <a:bodyPr wrap="square" rtlCol="0">
            <a:spAutoFit/>
          </a:bodyPr>
          <a:lstStyle/>
          <a:p>
            <a:r>
              <a:rPr lang="en-US" sz="2800" i="1" dirty="0" smtClean="0"/>
              <a:t>Our Father, Who art in Heaven</a:t>
            </a:r>
          </a:p>
          <a:p>
            <a:r>
              <a:rPr lang="en-US" sz="2800" i="1" dirty="0" smtClean="0"/>
              <a:t>Hallowed be Thy Name</a:t>
            </a:r>
          </a:p>
          <a:p>
            <a:r>
              <a:rPr lang="en-US" sz="2800" i="1" dirty="0" smtClean="0"/>
              <a:t>Thy kingdom </a:t>
            </a:r>
            <a:r>
              <a:rPr lang="en-US" sz="2800" i="1" dirty="0"/>
              <a:t>c</a:t>
            </a:r>
            <a:r>
              <a:rPr lang="en-US" sz="2800" i="1" dirty="0" smtClean="0"/>
              <a:t>ome</a:t>
            </a:r>
          </a:p>
          <a:p>
            <a:r>
              <a:rPr lang="en-US" sz="2800" i="1" dirty="0" smtClean="0"/>
              <a:t>Thy will be done on earth as it is in heaven</a:t>
            </a:r>
          </a:p>
          <a:p>
            <a:r>
              <a:rPr lang="en-US" sz="2800" i="1" dirty="0" smtClean="0"/>
              <a:t>Give us this day our daily bread</a:t>
            </a:r>
          </a:p>
          <a:p>
            <a:r>
              <a:rPr lang="en-US" sz="2800" i="1" dirty="0" smtClean="0"/>
              <a:t>And forgive us our trespasses,</a:t>
            </a:r>
          </a:p>
          <a:p>
            <a:r>
              <a:rPr lang="en-US" sz="2800" i="1" dirty="0" smtClean="0"/>
              <a:t>As we forgive those who trespass against us.</a:t>
            </a:r>
          </a:p>
          <a:p>
            <a:r>
              <a:rPr lang="en-US" sz="2800" i="1" dirty="0" smtClean="0"/>
              <a:t>And lead us not into temptation,</a:t>
            </a:r>
          </a:p>
          <a:p>
            <a:r>
              <a:rPr lang="en-US" sz="2800" i="1" dirty="0" smtClean="0"/>
              <a:t>But deliver us from evil.</a:t>
            </a:r>
          </a:p>
          <a:p>
            <a:endParaRPr lang="en-US" sz="2800" i="1" dirty="0"/>
          </a:p>
        </p:txBody>
      </p:sp>
    </p:spTree>
    <p:extLst>
      <p:ext uri="{BB962C8B-B14F-4D97-AF65-F5344CB8AC3E}">
        <p14:creationId xmlns:p14="http://schemas.microsoft.com/office/powerpoint/2010/main" val="3886356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ill\AppData\Local\Microsoft\Windows\INetCache\IE\QK6CIN38\240px-Coa_Illustration_Cross_Orthodox.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57200"/>
            <a:ext cx="914400" cy="1143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7800" y="533400"/>
            <a:ext cx="6781800" cy="5262979"/>
          </a:xfrm>
          <a:prstGeom prst="rect">
            <a:avLst/>
          </a:prstGeom>
          <a:noFill/>
        </p:spPr>
        <p:txBody>
          <a:bodyPr wrap="square" rtlCol="0">
            <a:spAutoFit/>
          </a:bodyPr>
          <a:lstStyle/>
          <a:p>
            <a:r>
              <a:rPr lang="en-US" sz="2800" dirty="0" smtClean="0"/>
              <a:t>We hope that you enjoyed our vision of the best use of social media.  While there’s not a real “</a:t>
            </a:r>
            <a:r>
              <a:rPr lang="en-US" sz="2800" dirty="0" err="1" smtClean="0"/>
              <a:t>faithbook</a:t>
            </a:r>
            <a:r>
              <a:rPr lang="en-US" sz="2800" dirty="0" smtClean="0"/>
              <a:t>”, there are many ways to connect with our fellow Orthodox Christians of all ages from around the world.  Make sure that you’re a friend of Ss. Peter and Paul Orthodox Church on Facebook.  Use and share your posts to bring the Good Word to the people around you!  Proudly share your faith!</a:t>
            </a:r>
          </a:p>
          <a:p>
            <a:endParaRPr lang="en-US" sz="2800" dirty="0"/>
          </a:p>
          <a:p>
            <a:r>
              <a:rPr lang="en-US" sz="2800" dirty="0" smtClean="0"/>
              <a:t>God bless!</a:t>
            </a:r>
            <a:endParaRPr lang="en-US" sz="2800" dirty="0"/>
          </a:p>
        </p:txBody>
      </p:sp>
      <p:sp>
        <p:nvSpPr>
          <p:cNvPr id="4" name="TextBox 3"/>
          <p:cNvSpPr txBox="1"/>
          <p:nvPr/>
        </p:nvSpPr>
        <p:spPr>
          <a:xfrm>
            <a:off x="381000" y="1905000"/>
            <a:ext cx="762000" cy="369332"/>
          </a:xfrm>
          <a:prstGeom prst="rect">
            <a:avLst/>
          </a:prstGeom>
          <a:noFill/>
        </p:spPr>
        <p:txBody>
          <a:bodyPr wrap="square" rtlCol="0">
            <a:spAutoFit/>
          </a:bodyPr>
          <a:lstStyle/>
          <a:p>
            <a:r>
              <a:rPr lang="en-US" b="1" dirty="0" smtClean="0"/>
              <a:t>Sarah</a:t>
            </a:r>
            <a:endParaRPr lang="en-US" b="1" dirty="0"/>
          </a:p>
        </p:txBody>
      </p:sp>
    </p:spTree>
    <p:extLst>
      <p:ext uri="{BB962C8B-B14F-4D97-AF65-F5344CB8AC3E}">
        <p14:creationId xmlns:p14="http://schemas.microsoft.com/office/powerpoint/2010/main" val="977262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ill\AppData\Local\Microsoft\Windows\INetCache\IE\STEHSYA9\Cartoon_girl_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2573" y="304800"/>
            <a:ext cx="1044958" cy="13598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54458" y="833680"/>
            <a:ext cx="7294687" cy="2677656"/>
          </a:xfrm>
          <a:prstGeom prst="rect">
            <a:avLst/>
          </a:prstGeom>
          <a:noFill/>
        </p:spPr>
        <p:txBody>
          <a:bodyPr wrap="square" rtlCol="0">
            <a:spAutoFit/>
          </a:bodyPr>
          <a:lstStyle/>
          <a:p>
            <a:r>
              <a:rPr lang="en-US" sz="2400" dirty="0" smtClean="0"/>
              <a:t>Ss. Peter and Paul </a:t>
            </a:r>
            <a:r>
              <a:rPr lang="en-US" sz="2400" b="1" dirty="0" smtClean="0"/>
              <a:t>Orthodox Church is So Beautiful at Christmas!  </a:t>
            </a:r>
            <a:endParaRPr lang="en-US" sz="2400" dirty="0" smtClean="0"/>
          </a:p>
          <a:p>
            <a:r>
              <a:rPr lang="en-US" sz="2400" dirty="0" smtClean="0"/>
              <a:t>My family and I were at church services for the feast of the Nativity and it was really nice.  The Nativity Icons were out, there were </a:t>
            </a:r>
            <a:r>
              <a:rPr lang="en-US" sz="2400" dirty="0" err="1" smtClean="0"/>
              <a:t>pointsettas</a:t>
            </a:r>
            <a:r>
              <a:rPr lang="en-US" sz="2400" dirty="0" smtClean="0"/>
              <a:t> all over the church and the choir sang the festal hymns.</a:t>
            </a:r>
          </a:p>
          <a:p>
            <a:endParaRPr lang="en-US" sz="2400" b="1" dirty="0"/>
          </a:p>
        </p:txBody>
      </p:sp>
      <p:sp>
        <p:nvSpPr>
          <p:cNvPr id="6" name="TextBox 5"/>
          <p:cNvSpPr txBox="1"/>
          <p:nvPr/>
        </p:nvSpPr>
        <p:spPr>
          <a:xfrm>
            <a:off x="1585507" y="3200400"/>
            <a:ext cx="2286000" cy="369332"/>
          </a:xfrm>
          <a:prstGeom prst="rect">
            <a:avLst/>
          </a:prstGeom>
          <a:noFill/>
        </p:spPr>
        <p:txBody>
          <a:bodyPr wrap="square" rtlCol="0">
            <a:spAutoFit/>
          </a:bodyPr>
          <a:lstStyle/>
          <a:p>
            <a:r>
              <a:rPr lang="en-US" b="1" dirty="0" smtClean="0"/>
              <a:t>Ava	</a:t>
            </a:r>
            <a:endParaRPr lang="en-US" b="1" dirty="0"/>
          </a:p>
        </p:txBody>
      </p:sp>
      <p:sp>
        <p:nvSpPr>
          <p:cNvPr id="9" name="TextBox 8"/>
          <p:cNvSpPr txBox="1"/>
          <p:nvPr/>
        </p:nvSpPr>
        <p:spPr>
          <a:xfrm>
            <a:off x="1219200" y="4949779"/>
            <a:ext cx="1333500" cy="369332"/>
          </a:xfrm>
          <a:prstGeom prst="rect">
            <a:avLst/>
          </a:prstGeom>
          <a:noFill/>
        </p:spPr>
        <p:txBody>
          <a:bodyPr wrap="square" rtlCol="0">
            <a:spAutoFit/>
          </a:bodyPr>
          <a:lstStyle/>
          <a:p>
            <a:r>
              <a:rPr lang="en-US" b="1" dirty="0" smtClean="0"/>
              <a:t> </a:t>
            </a:r>
            <a:r>
              <a:rPr lang="en-US" b="1" dirty="0" err="1" smtClean="0"/>
              <a:t>Adi</a:t>
            </a:r>
            <a:endParaRPr lang="en-US" b="1"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7993" y="2753868"/>
            <a:ext cx="3121152" cy="20848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8767" y="4944188"/>
            <a:ext cx="2587752" cy="1801823"/>
          </a:xfrm>
          <a:prstGeom prst="rect">
            <a:avLst/>
          </a:prstGeom>
        </p:spPr>
      </p:pic>
      <p:sp>
        <p:nvSpPr>
          <p:cNvPr id="8" name="TextBox 7"/>
          <p:cNvSpPr txBox="1"/>
          <p:nvPr/>
        </p:nvSpPr>
        <p:spPr>
          <a:xfrm>
            <a:off x="1676400" y="3569732"/>
            <a:ext cx="3733800" cy="1200329"/>
          </a:xfrm>
          <a:prstGeom prst="rect">
            <a:avLst/>
          </a:prstGeom>
          <a:noFill/>
        </p:spPr>
        <p:txBody>
          <a:bodyPr wrap="square" rtlCol="0">
            <a:spAutoFit/>
          </a:bodyPr>
          <a:lstStyle/>
          <a:p>
            <a:r>
              <a:rPr lang="en-US" sz="2400" dirty="0" smtClean="0"/>
              <a:t>There were a lot of people in church on Christmas!  I like to see everyone!</a:t>
            </a:r>
            <a:endParaRPr lang="en-US" sz="2400" dirty="0"/>
          </a:p>
        </p:txBody>
      </p:sp>
      <p:sp>
        <p:nvSpPr>
          <p:cNvPr id="11" name="TextBox 10"/>
          <p:cNvSpPr txBox="1"/>
          <p:nvPr/>
        </p:nvSpPr>
        <p:spPr>
          <a:xfrm>
            <a:off x="4876801" y="4952918"/>
            <a:ext cx="3872344" cy="1569660"/>
          </a:xfrm>
          <a:prstGeom prst="rect">
            <a:avLst/>
          </a:prstGeom>
          <a:noFill/>
        </p:spPr>
        <p:txBody>
          <a:bodyPr wrap="square" rtlCol="0">
            <a:spAutoFit/>
          </a:bodyPr>
          <a:lstStyle/>
          <a:p>
            <a:r>
              <a:rPr lang="en-US" sz="2400" dirty="0" smtClean="0"/>
              <a:t>I’m glad that Deacon Paul explained the icon.  I learned so much!  The whole story is right there!   </a:t>
            </a:r>
            <a:endParaRPr lang="en-US" sz="2400" dirty="0"/>
          </a:p>
        </p:txBody>
      </p:sp>
      <p:sp>
        <p:nvSpPr>
          <p:cNvPr id="5" name="TextBox 4"/>
          <p:cNvSpPr txBox="1"/>
          <p:nvPr/>
        </p:nvSpPr>
        <p:spPr>
          <a:xfrm>
            <a:off x="1447531" y="304800"/>
            <a:ext cx="1600469" cy="369332"/>
          </a:xfrm>
          <a:prstGeom prst="rect">
            <a:avLst/>
          </a:prstGeom>
          <a:noFill/>
        </p:spPr>
        <p:txBody>
          <a:bodyPr wrap="square" rtlCol="0">
            <a:spAutoFit/>
          </a:bodyPr>
          <a:lstStyle/>
          <a:p>
            <a:r>
              <a:rPr lang="en-US" b="1" dirty="0" smtClean="0"/>
              <a:t>Sophia</a:t>
            </a:r>
            <a:endParaRPr lang="en-US" b="1" dirty="0"/>
          </a:p>
        </p:txBody>
      </p:sp>
      <p:pic>
        <p:nvPicPr>
          <p:cNvPr id="14" name="Picture 6" descr="C:\Users\Jill\AppData\Local\Microsoft\Windows\INetCache\IE\QK6CIN38\8866,1249941884,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031" y="3220634"/>
            <a:ext cx="934063" cy="84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901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457200"/>
            <a:ext cx="990600" cy="369332"/>
          </a:xfrm>
          <a:prstGeom prst="rect">
            <a:avLst/>
          </a:prstGeom>
          <a:noFill/>
        </p:spPr>
        <p:txBody>
          <a:bodyPr wrap="square" rtlCol="0">
            <a:spAutoFit/>
          </a:bodyPr>
          <a:lstStyle/>
          <a:p>
            <a:r>
              <a:rPr lang="en-US" b="1" dirty="0" smtClean="0"/>
              <a:t>Alex</a:t>
            </a: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641866"/>
            <a:ext cx="3051810" cy="4570098"/>
          </a:xfrm>
          <a:prstGeom prst="rect">
            <a:avLst/>
          </a:prstGeom>
        </p:spPr>
      </p:pic>
      <p:sp>
        <p:nvSpPr>
          <p:cNvPr id="7" name="TextBox 6"/>
          <p:cNvSpPr txBox="1"/>
          <p:nvPr/>
        </p:nvSpPr>
        <p:spPr>
          <a:xfrm>
            <a:off x="457200" y="1447800"/>
            <a:ext cx="4495800" cy="4893647"/>
          </a:xfrm>
          <a:prstGeom prst="rect">
            <a:avLst/>
          </a:prstGeom>
          <a:noFill/>
        </p:spPr>
        <p:txBody>
          <a:bodyPr wrap="square" rtlCol="0">
            <a:spAutoFit/>
          </a:bodyPr>
          <a:lstStyle/>
          <a:p>
            <a:r>
              <a:rPr lang="en-US" sz="2400" dirty="0" smtClean="0"/>
              <a:t>I can’t imagine NOT going to church on Christmas!  How do people celebrate Christmas without Christ anyway????  I mean, isn’t that the whole reason that we have this feast day?  </a:t>
            </a:r>
          </a:p>
          <a:p>
            <a:r>
              <a:rPr lang="en-US" sz="2400" dirty="0" smtClean="0"/>
              <a:t>I thought that it was really great to see all of my church friends dressed so pretty and bright and  receiving Communion.  </a:t>
            </a:r>
          </a:p>
          <a:p>
            <a:r>
              <a:rPr lang="en-US" sz="2400" dirty="0" smtClean="0"/>
              <a:t>I feel good telling people, “Christ is Born!” and then hearing them say, “Glorify Him!”</a:t>
            </a:r>
            <a:endParaRPr lang="en-US" sz="2400" dirty="0"/>
          </a:p>
        </p:txBody>
      </p:sp>
      <p:pic>
        <p:nvPicPr>
          <p:cNvPr id="1026" name="Picture 2" descr="C:\Users\Jill\AppData\Local\Microsoft\Windows\INetCache\IE\8YC2VPJZ\0a1883897392e8ba41f564f2ac84d879[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68" y="274082"/>
            <a:ext cx="1104900"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274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399"/>
            <a:ext cx="8077200" cy="769441"/>
          </a:xfrm>
          <a:prstGeom prst="rect">
            <a:avLst/>
          </a:prstGeom>
          <a:noFill/>
        </p:spPr>
        <p:txBody>
          <a:bodyPr wrap="square" rtlCol="0">
            <a:spAutoFit/>
          </a:bodyPr>
          <a:lstStyle/>
          <a:p>
            <a:pPr algn="ctr"/>
            <a:r>
              <a:rPr lang="en-US" sz="4400" b="1" i="1" dirty="0" err="1" smtClean="0"/>
              <a:t>Troparion</a:t>
            </a:r>
            <a:r>
              <a:rPr lang="en-US" sz="4400" b="1" i="1" dirty="0" smtClean="0"/>
              <a:t> of the Nativity</a:t>
            </a:r>
            <a:endParaRPr lang="en-US" sz="4400" b="1" i="1" dirty="0"/>
          </a:p>
        </p:txBody>
      </p:sp>
      <p:sp>
        <p:nvSpPr>
          <p:cNvPr id="3" name="TextBox 2"/>
          <p:cNvSpPr txBox="1"/>
          <p:nvPr/>
        </p:nvSpPr>
        <p:spPr>
          <a:xfrm>
            <a:off x="762000" y="1337476"/>
            <a:ext cx="7696200" cy="3539430"/>
          </a:xfrm>
          <a:prstGeom prst="rect">
            <a:avLst/>
          </a:prstGeom>
          <a:noFill/>
        </p:spPr>
        <p:txBody>
          <a:bodyPr wrap="square" rtlCol="0">
            <a:spAutoFit/>
          </a:bodyPr>
          <a:lstStyle/>
          <a:p>
            <a:r>
              <a:rPr lang="en-US" sz="3200" i="1" dirty="0" smtClean="0"/>
              <a:t>Thy Nativity, O Christ our God</a:t>
            </a:r>
          </a:p>
          <a:p>
            <a:r>
              <a:rPr lang="en-US" sz="3200" i="1" dirty="0" smtClean="0"/>
              <a:t>Has shone to the world the light of wisdom!</a:t>
            </a:r>
          </a:p>
          <a:p>
            <a:r>
              <a:rPr lang="en-US" sz="3200" i="1" dirty="0" smtClean="0"/>
              <a:t>For by it, those who worshipped the stars</a:t>
            </a:r>
          </a:p>
          <a:p>
            <a:r>
              <a:rPr lang="en-US" sz="3200" i="1" dirty="0" smtClean="0"/>
              <a:t>Were taught by a star to adore Thee,</a:t>
            </a:r>
          </a:p>
          <a:p>
            <a:r>
              <a:rPr lang="en-US" sz="3200" i="1" dirty="0" smtClean="0"/>
              <a:t>The Sun of Righteousness,</a:t>
            </a:r>
          </a:p>
          <a:p>
            <a:r>
              <a:rPr lang="en-US" sz="3200" i="1" dirty="0" smtClean="0"/>
              <a:t>And to know Thee the Orient from on high,</a:t>
            </a:r>
          </a:p>
          <a:p>
            <a:r>
              <a:rPr lang="en-US" sz="3200" i="1" dirty="0" smtClean="0"/>
              <a:t>O Lord, Glory to Thee!</a:t>
            </a:r>
          </a:p>
        </p:txBody>
      </p:sp>
    </p:spTree>
    <p:extLst>
      <p:ext uri="{BB962C8B-B14F-4D97-AF65-F5344CB8AC3E}">
        <p14:creationId xmlns:p14="http://schemas.microsoft.com/office/powerpoint/2010/main" val="2229089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6888" y="249121"/>
            <a:ext cx="1600200" cy="369332"/>
          </a:xfrm>
          <a:prstGeom prst="rect">
            <a:avLst/>
          </a:prstGeom>
          <a:noFill/>
        </p:spPr>
        <p:txBody>
          <a:bodyPr wrap="square" rtlCol="0">
            <a:spAutoFit/>
          </a:bodyPr>
          <a:lstStyle/>
          <a:p>
            <a:r>
              <a:rPr lang="en-US" b="1" dirty="0" smtClean="0"/>
              <a:t>Sophia</a:t>
            </a:r>
          </a:p>
        </p:txBody>
      </p:sp>
      <p:sp>
        <p:nvSpPr>
          <p:cNvPr id="3" name="TextBox 2"/>
          <p:cNvSpPr txBox="1"/>
          <p:nvPr/>
        </p:nvSpPr>
        <p:spPr>
          <a:xfrm>
            <a:off x="1243393" y="650717"/>
            <a:ext cx="7443407" cy="1569660"/>
          </a:xfrm>
          <a:prstGeom prst="rect">
            <a:avLst/>
          </a:prstGeom>
          <a:noFill/>
        </p:spPr>
        <p:txBody>
          <a:bodyPr wrap="square" rtlCol="0">
            <a:spAutoFit/>
          </a:bodyPr>
          <a:lstStyle/>
          <a:p>
            <a:r>
              <a:rPr lang="en-US" sz="2400" dirty="0" smtClean="0"/>
              <a:t>Christmas is my FAVORITE holiday!  I love when my family is all together, our house is decorated so nice, t here’s a lot of good food, and it’s fun to give presents to all of the people that we love!</a:t>
            </a:r>
            <a:endParaRPr lang="en-US" sz="2400" dirty="0"/>
          </a:p>
        </p:txBody>
      </p:sp>
      <p:pic>
        <p:nvPicPr>
          <p:cNvPr id="1026" name="Picture 2" descr="C:\Users\Jill\AppData\Local\Microsoft\Windows\INetCache\IE\QK6CIN38\comic-bo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382" y="2213264"/>
            <a:ext cx="651710"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26375" y="2366482"/>
            <a:ext cx="1295400" cy="381000"/>
          </a:xfrm>
          <a:prstGeom prst="rect">
            <a:avLst/>
          </a:prstGeom>
          <a:noFill/>
        </p:spPr>
        <p:txBody>
          <a:bodyPr wrap="square" rtlCol="0">
            <a:spAutoFit/>
          </a:bodyPr>
          <a:lstStyle/>
          <a:p>
            <a:r>
              <a:rPr lang="en-US" b="1" dirty="0" smtClean="0"/>
              <a:t>Saba</a:t>
            </a:r>
            <a:endParaRPr lang="en-US" b="1" dirty="0"/>
          </a:p>
        </p:txBody>
      </p:sp>
      <p:sp>
        <p:nvSpPr>
          <p:cNvPr id="7" name="TextBox 6"/>
          <p:cNvSpPr txBox="1"/>
          <p:nvPr/>
        </p:nvSpPr>
        <p:spPr>
          <a:xfrm>
            <a:off x="1021077" y="4913401"/>
            <a:ext cx="1400698" cy="369332"/>
          </a:xfrm>
          <a:prstGeom prst="rect">
            <a:avLst/>
          </a:prstGeom>
          <a:noFill/>
        </p:spPr>
        <p:txBody>
          <a:bodyPr wrap="square" rtlCol="0">
            <a:spAutoFit/>
          </a:bodyPr>
          <a:lstStyle/>
          <a:p>
            <a:r>
              <a:rPr lang="en-US" b="1" dirty="0" smtClean="0"/>
              <a:t>Constantine</a:t>
            </a:r>
            <a:endParaRPr lang="en-US" b="1"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4658" y="1884828"/>
            <a:ext cx="2995117" cy="248567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4070" y="4555164"/>
            <a:ext cx="3016291" cy="2262218"/>
          </a:xfrm>
          <a:prstGeom prst="rect">
            <a:avLst/>
          </a:prstGeom>
        </p:spPr>
      </p:pic>
      <p:sp>
        <p:nvSpPr>
          <p:cNvPr id="16" name="TextBox 15"/>
          <p:cNvSpPr txBox="1"/>
          <p:nvPr/>
        </p:nvSpPr>
        <p:spPr>
          <a:xfrm>
            <a:off x="1126375" y="2708564"/>
            <a:ext cx="4373880" cy="1938992"/>
          </a:xfrm>
          <a:prstGeom prst="rect">
            <a:avLst/>
          </a:prstGeom>
          <a:noFill/>
        </p:spPr>
        <p:txBody>
          <a:bodyPr wrap="square" rtlCol="0">
            <a:spAutoFit/>
          </a:bodyPr>
          <a:lstStyle/>
          <a:p>
            <a:r>
              <a:rPr lang="en-US" sz="2400" dirty="0" smtClean="0"/>
              <a:t>In our family, we have a lot of traditions from Georgia.  I’m glad that we keep up with these and sometimes we get to share them with others.  </a:t>
            </a:r>
            <a:endParaRPr lang="en-US" sz="2400" dirty="0"/>
          </a:p>
        </p:txBody>
      </p:sp>
      <p:sp>
        <p:nvSpPr>
          <p:cNvPr id="19" name="TextBox 18"/>
          <p:cNvSpPr txBox="1"/>
          <p:nvPr/>
        </p:nvSpPr>
        <p:spPr>
          <a:xfrm>
            <a:off x="1126375" y="5282733"/>
            <a:ext cx="3998075" cy="1200329"/>
          </a:xfrm>
          <a:prstGeom prst="rect">
            <a:avLst/>
          </a:prstGeom>
          <a:noFill/>
        </p:spPr>
        <p:txBody>
          <a:bodyPr wrap="square" rtlCol="0">
            <a:spAutoFit/>
          </a:bodyPr>
          <a:lstStyle/>
          <a:p>
            <a:r>
              <a:rPr lang="en-US" sz="2400" dirty="0" smtClean="0"/>
              <a:t>We had so much fun on Christmas!  Our family always tries to make it a special day!</a:t>
            </a:r>
            <a:endParaRPr lang="en-US" sz="2400" dirty="0"/>
          </a:p>
        </p:txBody>
      </p:sp>
      <p:pic>
        <p:nvPicPr>
          <p:cNvPr id="13" name="Picture 6" descr="C:\Users\Jill\AppData\Local\Microsoft\Windows\INetCache\IE\STEHSYA9\winkboy[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802" y="4913401"/>
            <a:ext cx="599820" cy="9511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Jill\AppData\Local\Microsoft\Windows\INetCache\IE\STEHSYA9\Cartoon_girl_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10344" y="351442"/>
            <a:ext cx="833049" cy="1084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047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8364" y="228600"/>
            <a:ext cx="4191000" cy="2794000"/>
          </a:xfrm>
          <a:prstGeom prst="rect">
            <a:avLst/>
          </a:prstGeom>
        </p:spPr>
      </p:pic>
      <p:sp>
        <p:nvSpPr>
          <p:cNvPr id="4" name="TextBox 3"/>
          <p:cNvSpPr txBox="1"/>
          <p:nvPr/>
        </p:nvSpPr>
        <p:spPr>
          <a:xfrm>
            <a:off x="1524000" y="406401"/>
            <a:ext cx="1524000" cy="369332"/>
          </a:xfrm>
          <a:prstGeom prst="rect">
            <a:avLst/>
          </a:prstGeom>
          <a:noFill/>
        </p:spPr>
        <p:txBody>
          <a:bodyPr wrap="square" rtlCol="0">
            <a:spAutoFit/>
          </a:bodyPr>
          <a:lstStyle/>
          <a:p>
            <a:r>
              <a:rPr lang="en-US" b="1" dirty="0" smtClean="0"/>
              <a:t>Nicholas</a:t>
            </a:r>
            <a:endParaRPr lang="en-US"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8364" y="3657600"/>
            <a:ext cx="3759200" cy="2819400"/>
          </a:xfrm>
          <a:prstGeom prst="rect">
            <a:avLst/>
          </a:prstGeom>
        </p:spPr>
      </p:pic>
      <p:sp>
        <p:nvSpPr>
          <p:cNvPr id="7" name="TextBox 6"/>
          <p:cNvSpPr txBox="1"/>
          <p:nvPr/>
        </p:nvSpPr>
        <p:spPr>
          <a:xfrm>
            <a:off x="1752600" y="3505200"/>
            <a:ext cx="1447800" cy="381000"/>
          </a:xfrm>
          <a:prstGeom prst="rect">
            <a:avLst/>
          </a:prstGeom>
          <a:noFill/>
        </p:spPr>
        <p:txBody>
          <a:bodyPr wrap="square" rtlCol="0">
            <a:spAutoFit/>
          </a:bodyPr>
          <a:lstStyle/>
          <a:p>
            <a:r>
              <a:rPr lang="en-US" b="1" dirty="0" smtClean="0"/>
              <a:t>Christos</a:t>
            </a:r>
            <a:endParaRPr lang="en-US" b="1" dirty="0"/>
          </a:p>
        </p:txBody>
      </p:sp>
      <p:sp>
        <p:nvSpPr>
          <p:cNvPr id="8" name="TextBox 7"/>
          <p:cNvSpPr txBox="1"/>
          <p:nvPr/>
        </p:nvSpPr>
        <p:spPr>
          <a:xfrm>
            <a:off x="1271183" y="775733"/>
            <a:ext cx="3224617" cy="2308324"/>
          </a:xfrm>
          <a:prstGeom prst="rect">
            <a:avLst/>
          </a:prstGeom>
          <a:noFill/>
        </p:spPr>
        <p:txBody>
          <a:bodyPr wrap="square" rtlCol="0">
            <a:spAutoFit/>
          </a:bodyPr>
          <a:lstStyle/>
          <a:p>
            <a:r>
              <a:rPr lang="en-US" sz="2400" dirty="0" smtClean="0"/>
              <a:t>I got to spend time with my cousins, Austin and Brielle, over the holidays.  I had fun reading a book to them.  They like “Pete the Cat”.  </a:t>
            </a:r>
            <a:endParaRPr lang="en-US" sz="2400" dirty="0"/>
          </a:p>
        </p:txBody>
      </p:sp>
      <p:sp>
        <p:nvSpPr>
          <p:cNvPr id="9" name="TextBox 8"/>
          <p:cNvSpPr txBox="1"/>
          <p:nvPr/>
        </p:nvSpPr>
        <p:spPr>
          <a:xfrm>
            <a:off x="1271183" y="4000500"/>
            <a:ext cx="3224617" cy="2308324"/>
          </a:xfrm>
          <a:prstGeom prst="rect">
            <a:avLst/>
          </a:prstGeom>
          <a:noFill/>
        </p:spPr>
        <p:txBody>
          <a:bodyPr wrap="square" rtlCol="0">
            <a:spAutoFit/>
          </a:bodyPr>
          <a:lstStyle/>
          <a:p>
            <a:r>
              <a:rPr lang="en-US" sz="2400" dirty="0" smtClean="0"/>
              <a:t>Cookies, cookies, cookies.  Can’t we just have more cookies during the year?  Why is it just at Christmas?!?  I love cookies!</a:t>
            </a:r>
            <a:endParaRPr lang="en-US" sz="2400" dirty="0"/>
          </a:p>
        </p:txBody>
      </p:sp>
      <p:pic>
        <p:nvPicPr>
          <p:cNvPr id="10" name="Picture 2" descr="C:\Users\Jill\AppData\Local\Microsoft\Windows\INetCache\IE\STEHSYA9\Replacement-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130" y="3505200"/>
            <a:ext cx="533400" cy="11160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Jill\AppData\Local\Microsoft\Windows\INetCache\IE\8YC2VPJZ\smiling-face-of-a-child-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443" y="304798"/>
            <a:ext cx="1219201"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657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7848600" cy="769441"/>
          </a:xfrm>
          <a:prstGeom prst="rect">
            <a:avLst/>
          </a:prstGeom>
          <a:noFill/>
        </p:spPr>
        <p:txBody>
          <a:bodyPr wrap="square" rtlCol="0">
            <a:spAutoFit/>
          </a:bodyPr>
          <a:lstStyle/>
          <a:p>
            <a:pPr algn="ctr"/>
            <a:r>
              <a:rPr lang="en-US" sz="4400" b="1" i="1" dirty="0" smtClean="0"/>
              <a:t>Hark! the Herald Angels Sing</a:t>
            </a:r>
            <a:endParaRPr lang="en-US" sz="4400" b="1" i="1" dirty="0"/>
          </a:p>
        </p:txBody>
      </p:sp>
      <p:sp>
        <p:nvSpPr>
          <p:cNvPr id="5" name="TextBox 4"/>
          <p:cNvSpPr txBox="1"/>
          <p:nvPr/>
        </p:nvSpPr>
        <p:spPr>
          <a:xfrm>
            <a:off x="609600" y="1447800"/>
            <a:ext cx="7848600" cy="4401205"/>
          </a:xfrm>
          <a:prstGeom prst="rect">
            <a:avLst/>
          </a:prstGeom>
          <a:noFill/>
        </p:spPr>
        <p:txBody>
          <a:bodyPr wrap="square" rtlCol="0">
            <a:spAutoFit/>
          </a:bodyPr>
          <a:lstStyle/>
          <a:p>
            <a:r>
              <a:rPr lang="en-US" sz="2800" dirty="0" smtClean="0"/>
              <a:t>Hark! the herald angels sing,</a:t>
            </a:r>
          </a:p>
          <a:p>
            <a:r>
              <a:rPr lang="en-US" sz="2800" dirty="0" smtClean="0"/>
              <a:t>“Glory to the new born King!”</a:t>
            </a:r>
          </a:p>
          <a:p>
            <a:r>
              <a:rPr lang="en-US" sz="2800" dirty="0" smtClean="0"/>
              <a:t>Peace on earth and mercy mild</a:t>
            </a:r>
          </a:p>
          <a:p>
            <a:r>
              <a:rPr lang="en-US" sz="2800" dirty="0" smtClean="0"/>
              <a:t>God and sinners reconciled.</a:t>
            </a:r>
          </a:p>
          <a:p>
            <a:r>
              <a:rPr lang="en-US" sz="2800" dirty="0" smtClean="0"/>
              <a:t>Joyful, all ye nations rise, </a:t>
            </a:r>
          </a:p>
          <a:p>
            <a:r>
              <a:rPr lang="en-US" sz="2800" dirty="0" smtClean="0"/>
              <a:t>Join the triumph of the skies</a:t>
            </a:r>
          </a:p>
          <a:p>
            <a:r>
              <a:rPr lang="en-US" sz="2800" dirty="0" smtClean="0"/>
              <a:t>With angelic host proclaim,</a:t>
            </a:r>
          </a:p>
          <a:p>
            <a:r>
              <a:rPr lang="en-US" sz="2800" dirty="0" smtClean="0"/>
              <a:t>“Christ is born in Bethlehem!”</a:t>
            </a:r>
          </a:p>
          <a:p>
            <a:r>
              <a:rPr lang="en-US" sz="2800" dirty="0" smtClean="0"/>
              <a:t>Hark! the herald angels sing,</a:t>
            </a:r>
          </a:p>
          <a:p>
            <a:r>
              <a:rPr lang="en-US" sz="2800" dirty="0" smtClean="0"/>
              <a:t>“Glory to the new born King!”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1482436"/>
            <a:ext cx="3256619" cy="4876800"/>
          </a:xfrm>
          <a:prstGeom prst="rect">
            <a:avLst/>
          </a:prstGeom>
        </p:spPr>
      </p:pic>
    </p:spTree>
    <p:extLst>
      <p:ext uri="{BB962C8B-B14F-4D97-AF65-F5344CB8AC3E}">
        <p14:creationId xmlns:p14="http://schemas.microsoft.com/office/powerpoint/2010/main" val="193984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7924800" cy="769441"/>
          </a:xfrm>
          <a:prstGeom prst="rect">
            <a:avLst/>
          </a:prstGeom>
          <a:noFill/>
        </p:spPr>
        <p:txBody>
          <a:bodyPr wrap="square" rtlCol="0">
            <a:spAutoFit/>
          </a:bodyPr>
          <a:lstStyle/>
          <a:p>
            <a:pPr algn="ctr"/>
            <a:r>
              <a:rPr lang="en-US" sz="4400" b="1" i="1" dirty="0" smtClean="0"/>
              <a:t>Away in a Manger</a:t>
            </a:r>
            <a:endParaRPr lang="en-US" sz="4400" b="1" i="1" dirty="0"/>
          </a:p>
        </p:txBody>
      </p:sp>
      <p:sp>
        <p:nvSpPr>
          <p:cNvPr id="7" name="TextBox 6"/>
          <p:cNvSpPr txBox="1"/>
          <p:nvPr/>
        </p:nvSpPr>
        <p:spPr>
          <a:xfrm>
            <a:off x="762000" y="1447800"/>
            <a:ext cx="7620000" cy="1815882"/>
          </a:xfrm>
          <a:prstGeom prst="rect">
            <a:avLst/>
          </a:prstGeom>
          <a:noFill/>
        </p:spPr>
        <p:txBody>
          <a:bodyPr wrap="square" rtlCol="0">
            <a:spAutoFit/>
          </a:bodyPr>
          <a:lstStyle/>
          <a:p>
            <a:r>
              <a:rPr lang="en-US" sz="2800" i="1" dirty="0" smtClean="0"/>
              <a:t>Away in a manger, no crib for a bed,</a:t>
            </a:r>
          </a:p>
          <a:p>
            <a:r>
              <a:rPr lang="en-US" sz="2800" i="1" dirty="0" smtClean="0"/>
              <a:t>The little Lord Jesus lay down his sweet head.</a:t>
            </a:r>
          </a:p>
          <a:p>
            <a:r>
              <a:rPr lang="en-US" sz="2800" i="1" dirty="0" smtClean="0"/>
              <a:t>The stars in the sky look down where He lay</a:t>
            </a:r>
          </a:p>
          <a:p>
            <a:r>
              <a:rPr lang="en-US" sz="2800" i="1" dirty="0" smtClean="0"/>
              <a:t>The little Lord Jesus asleep on the hay.</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13219"/>
          <a:stretch/>
        </p:blipFill>
        <p:spPr>
          <a:xfrm>
            <a:off x="4045525" y="3224215"/>
            <a:ext cx="4260273" cy="3279212"/>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5635" t="15510" r="1777" b="18364"/>
          <a:stretch/>
        </p:blipFill>
        <p:spPr>
          <a:xfrm>
            <a:off x="990600" y="3270609"/>
            <a:ext cx="2521529" cy="3366655"/>
          </a:xfrm>
          <a:prstGeom prst="rect">
            <a:avLst/>
          </a:prstGeom>
        </p:spPr>
      </p:pic>
    </p:spTree>
    <p:extLst>
      <p:ext uri="{BB962C8B-B14F-4D97-AF65-F5344CB8AC3E}">
        <p14:creationId xmlns:p14="http://schemas.microsoft.com/office/powerpoint/2010/main" val="2450471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2547</TotalTime>
  <Words>1491</Words>
  <Application>Microsoft Office PowerPoint</Application>
  <PresentationFormat>On-screen Show (4:3)</PresentationFormat>
  <Paragraphs>110</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Gill Sans Ultra Bold</vt:lpstr>
      <vt:lpstr>Office Theme</vt:lpstr>
      <vt:lpstr>faithbook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faithbook</dc:title>
  <dc:creator>HP</dc:creator>
  <cp:lastModifiedBy>Stone, Jerome C - PENNINGTON NJ</cp:lastModifiedBy>
  <cp:revision>31</cp:revision>
  <cp:lastPrinted>2017-01-21T14:42:27Z</cp:lastPrinted>
  <dcterms:created xsi:type="dcterms:W3CDTF">2017-01-19T20:56:22Z</dcterms:created>
  <dcterms:modified xsi:type="dcterms:W3CDTF">2017-01-24T21:47:25Z</dcterms:modified>
</cp:coreProperties>
</file>